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147476398" r:id="rId5"/>
    <p:sldId id="2147476395" r:id="rId6"/>
    <p:sldId id="2147476394" r:id="rId7"/>
    <p:sldId id="2147476457" r:id="rId8"/>
    <p:sldId id="2147476462" r:id="rId9"/>
    <p:sldId id="2147476463" r:id="rId10"/>
    <p:sldId id="2147476476" r:id="rId11"/>
    <p:sldId id="2147476464" r:id="rId12"/>
    <p:sldId id="2147476477" r:id="rId13"/>
    <p:sldId id="2147476483" r:id="rId14"/>
    <p:sldId id="2147476486" r:id="rId15"/>
    <p:sldId id="2147476454" r:id="rId16"/>
    <p:sldId id="2147476478" r:id="rId17"/>
    <p:sldId id="2147476484" r:id="rId18"/>
    <p:sldId id="2147476479" r:id="rId19"/>
    <p:sldId id="2147476480" r:id="rId20"/>
    <p:sldId id="2147476487" r:id="rId21"/>
    <p:sldId id="2147476481" r:id="rId22"/>
    <p:sldId id="2147476485" r:id="rId23"/>
    <p:sldId id="2147476465" r:id="rId24"/>
    <p:sldId id="2147476482" r:id="rId25"/>
    <p:sldId id="2147476488" r:id="rId26"/>
    <p:sldId id="214747643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37 Webform" id="{D2418238-0829-44AD-AF54-C442B54F7E44}">
          <p14:sldIdLst>
            <p14:sldId id="2147476398"/>
            <p14:sldId id="2147476395"/>
            <p14:sldId id="2147476394"/>
            <p14:sldId id="2147476457"/>
            <p14:sldId id="2147476462"/>
            <p14:sldId id="2147476463"/>
            <p14:sldId id="2147476476"/>
            <p14:sldId id="2147476464"/>
            <p14:sldId id="2147476477"/>
            <p14:sldId id="2147476483"/>
            <p14:sldId id="2147476486"/>
            <p14:sldId id="2147476454"/>
            <p14:sldId id="2147476478"/>
            <p14:sldId id="2147476484"/>
            <p14:sldId id="2147476479"/>
            <p14:sldId id="2147476480"/>
            <p14:sldId id="2147476487"/>
            <p14:sldId id="2147476481"/>
            <p14:sldId id="2147476485"/>
            <p14:sldId id="2147476465"/>
            <p14:sldId id="2147476482"/>
            <p14:sldId id="2147476488"/>
          </p14:sldIdLst>
        </p14:section>
        <p14:section name="Closing" id="{75D2A3FC-B7AD-4EEB-B5FF-B1CEB55BBD03}">
          <p14:sldIdLst>
            <p14:sldId id="2147476437"/>
          </p14:sldIdLst>
        </p14:section>
        <p14:section name="Trainer Closing" id="{B5AF3011-6948-4678-9E65-476781074F7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BE8C-4770-B39C-292F-C8802C54D737}" name="Nicolette Lerch" initials="NL" userId="S::nlerch@captechventures.com::acbd4681-eff0-4ccd-bab2-4f089cf7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825D6-9B35-4A86-9ED6-58F1F47E5372}"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1</a:t>
            </a:fld>
            <a:endParaRPr lang="en-US"/>
          </a:p>
        </p:txBody>
      </p:sp>
    </p:spTree>
    <p:extLst>
      <p:ext uri="{BB962C8B-B14F-4D97-AF65-F5344CB8AC3E}">
        <p14:creationId xmlns:p14="http://schemas.microsoft.com/office/powerpoint/2010/main" val="122916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946B-6109-D446-9D23-A03977297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3DA08-94C7-0061-9BE3-052D634A3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E1888-3F1C-1405-9961-E4B24C001369}"/>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5AE3C00B-15AB-9B77-BF05-BDA17D00BC43}"/>
              </a:ext>
            </a:extLst>
          </p:cNvPr>
          <p:cNvSpPr>
            <a:spLocks noGrp="1"/>
          </p:cNvSpPr>
          <p:nvPr>
            <p:ph type="sldNum" sz="quarter" idx="5"/>
          </p:nvPr>
        </p:nvSpPr>
        <p:spPr/>
        <p:txBody>
          <a:bodyPr/>
          <a:lstStyle/>
          <a:p>
            <a:fld id="{11C28086-E245-45C9-B44A-13FF3C6F493D}" type="slidenum">
              <a:rPr lang="en-US" smtClean="0"/>
              <a:t>11</a:t>
            </a:fld>
            <a:endParaRPr lang="en-US"/>
          </a:p>
        </p:txBody>
      </p:sp>
    </p:spTree>
    <p:extLst>
      <p:ext uri="{BB962C8B-B14F-4D97-AF65-F5344CB8AC3E}">
        <p14:creationId xmlns:p14="http://schemas.microsoft.com/office/powerpoint/2010/main" val="212071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29A6-31B5-1B50-9C22-C81BEEAB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7242B-39C1-58C5-1E78-B1C19E76D3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85674-67DE-B6FD-2D97-E19A08292720}"/>
              </a:ext>
            </a:extLst>
          </p:cNvPr>
          <p:cNvSpPr>
            <a:spLocks noGrp="1"/>
          </p:cNvSpPr>
          <p:nvPr>
            <p:ph type="body" idx="1"/>
          </p:nvPr>
        </p:nvSpPr>
        <p:spPr/>
        <p:txBody>
          <a:bodyPr/>
          <a:lstStyle/>
          <a:p>
            <a:r>
              <a:rPr lang="en-US" dirty="0"/>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2BDBDDAF-0C69-F3BF-CFAF-B68B0C1D068D}"/>
              </a:ext>
            </a:extLst>
          </p:cNvPr>
          <p:cNvSpPr>
            <a:spLocks noGrp="1"/>
          </p:cNvSpPr>
          <p:nvPr>
            <p:ph type="sldNum" sz="quarter" idx="5"/>
          </p:nvPr>
        </p:nvSpPr>
        <p:spPr/>
        <p:txBody>
          <a:bodyPr/>
          <a:lstStyle/>
          <a:p>
            <a:fld id="{11C28086-E245-45C9-B44A-13FF3C6F493D}" type="slidenum">
              <a:rPr lang="en-US" smtClean="0"/>
              <a:t>13</a:t>
            </a:fld>
            <a:endParaRPr lang="en-US"/>
          </a:p>
        </p:txBody>
      </p:sp>
    </p:spTree>
    <p:extLst>
      <p:ext uri="{BB962C8B-B14F-4D97-AF65-F5344CB8AC3E}">
        <p14:creationId xmlns:p14="http://schemas.microsoft.com/office/powerpoint/2010/main" val="219458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CAB7-FA9D-395D-B627-FAECC548A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EC934-3341-59AC-654E-9E20CE850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AFDFC-61E9-F9EB-19FE-B6FA88BB514B}"/>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2CA4E18B-D45B-3668-879B-FEEBABCA3F2C}"/>
              </a:ext>
            </a:extLst>
          </p:cNvPr>
          <p:cNvSpPr>
            <a:spLocks noGrp="1"/>
          </p:cNvSpPr>
          <p:nvPr>
            <p:ph type="sldNum" sz="quarter" idx="5"/>
          </p:nvPr>
        </p:nvSpPr>
        <p:spPr/>
        <p:txBody>
          <a:bodyPr/>
          <a:lstStyle/>
          <a:p>
            <a:fld id="{11C28086-E245-45C9-B44A-13FF3C6F493D}" type="slidenum">
              <a:rPr lang="en-US" smtClean="0"/>
              <a:t>14</a:t>
            </a:fld>
            <a:endParaRPr lang="en-US"/>
          </a:p>
        </p:txBody>
      </p:sp>
    </p:spTree>
    <p:extLst>
      <p:ext uri="{BB962C8B-B14F-4D97-AF65-F5344CB8AC3E}">
        <p14:creationId xmlns:p14="http://schemas.microsoft.com/office/powerpoint/2010/main" val="269811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E316-A902-93D6-F170-7A79C70B1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50718-3405-5A4A-E060-2841DA311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B8144-16DC-20A6-D237-78A26B81E5D1}"/>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F77E108A-78B0-E06C-EEFF-9418F883F8E4}"/>
              </a:ext>
            </a:extLst>
          </p:cNvPr>
          <p:cNvSpPr>
            <a:spLocks noGrp="1"/>
          </p:cNvSpPr>
          <p:nvPr>
            <p:ph type="sldNum" sz="quarter" idx="5"/>
          </p:nvPr>
        </p:nvSpPr>
        <p:spPr/>
        <p:txBody>
          <a:bodyPr/>
          <a:lstStyle/>
          <a:p>
            <a:fld id="{11C28086-E245-45C9-B44A-13FF3C6F493D}" type="slidenum">
              <a:rPr lang="en-US" smtClean="0"/>
              <a:t>15</a:t>
            </a:fld>
            <a:endParaRPr lang="en-US"/>
          </a:p>
        </p:txBody>
      </p:sp>
    </p:spTree>
    <p:extLst>
      <p:ext uri="{BB962C8B-B14F-4D97-AF65-F5344CB8AC3E}">
        <p14:creationId xmlns:p14="http://schemas.microsoft.com/office/powerpoint/2010/main" val="291760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B41B-F108-681F-C774-EFF3A7487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1C0F4-1AD1-E131-19B3-B9BBB98AB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CAC2B-4E81-01B2-CBDB-3FFD54C26786}"/>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FA657469-3775-095C-BB0C-DF4AF5C720C9}"/>
              </a:ext>
            </a:extLst>
          </p:cNvPr>
          <p:cNvSpPr>
            <a:spLocks noGrp="1"/>
          </p:cNvSpPr>
          <p:nvPr>
            <p:ph type="sldNum" sz="quarter" idx="5"/>
          </p:nvPr>
        </p:nvSpPr>
        <p:spPr/>
        <p:txBody>
          <a:bodyPr/>
          <a:lstStyle/>
          <a:p>
            <a:fld id="{11C28086-E245-45C9-B44A-13FF3C6F493D}" type="slidenum">
              <a:rPr lang="en-US" smtClean="0"/>
              <a:t>16</a:t>
            </a:fld>
            <a:endParaRPr lang="en-US"/>
          </a:p>
        </p:txBody>
      </p:sp>
    </p:spTree>
    <p:extLst>
      <p:ext uri="{BB962C8B-B14F-4D97-AF65-F5344CB8AC3E}">
        <p14:creationId xmlns:p14="http://schemas.microsoft.com/office/powerpoint/2010/main" val="411482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1F1A-5BD1-8B35-DF21-09205A469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DA2BB-97D5-413D-01CB-3EBA75895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04E92-7DEE-A7B6-479B-4E6E1C579C05}"/>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70E509A2-608A-5C39-19FE-11FDADD2E7D9}"/>
              </a:ext>
            </a:extLst>
          </p:cNvPr>
          <p:cNvSpPr>
            <a:spLocks noGrp="1"/>
          </p:cNvSpPr>
          <p:nvPr>
            <p:ph type="sldNum" sz="quarter" idx="5"/>
          </p:nvPr>
        </p:nvSpPr>
        <p:spPr/>
        <p:txBody>
          <a:bodyPr/>
          <a:lstStyle/>
          <a:p>
            <a:fld id="{11C28086-E245-45C9-B44A-13FF3C6F493D}" type="slidenum">
              <a:rPr lang="en-US" smtClean="0"/>
              <a:t>17</a:t>
            </a:fld>
            <a:endParaRPr lang="en-US"/>
          </a:p>
        </p:txBody>
      </p:sp>
    </p:spTree>
    <p:extLst>
      <p:ext uri="{BB962C8B-B14F-4D97-AF65-F5344CB8AC3E}">
        <p14:creationId xmlns:p14="http://schemas.microsoft.com/office/powerpoint/2010/main" val="196561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6AE7-6982-0C67-5A7A-396768FC9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D9153-4C4D-EAB4-CD26-19D9D60C4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D04F8-3BCC-FB36-26EB-88D8F7744FC6}"/>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68E78C4B-0A66-9735-26C6-F241194D073C}"/>
              </a:ext>
            </a:extLst>
          </p:cNvPr>
          <p:cNvSpPr>
            <a:spLocks noGrp="1"/>
          </p:cNvSpPr>
          <p:nvPr>
            <p:ph type="sldNum" sz="quarter" idx="5"/>
          </p:nvPr>
        </p:nvSpPr>
        <p:spPr/>
        <p:txBody>
          <a:bodyPr/>
          <a:lstStyle/>
          <a:p>
            <a:fld id="{11C28086-E245-45C9-B44A-13FF3C6F493D}" type="slidenum">
              <a:rPr lang="en-US" smtClean="0"/>
              <a:t>18</a:t>
            </a:fld>
            <a:endParaRPr lang="en-US"/>
          </a:p>
        </p:txBody>
      </p:sp>
    </p:spTree>
    <p:extLst>
      <p:ext uri="{BB962C8B-B14F-4D97-AF65-F5344CB8AC3E}">
        <p14:creationId xmlns:p14="http://schemas.microsoft.com/office/powerpoint/2010/main" val="387926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8C82-71FE-D602-C221-33FF78B3F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6CBF0-7FFF-C8E6-C4E8-8674AD611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A8987-BB12-223D-53C5-FD18F9539DEE}"/>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40131AE2-9991-70F3-9A21-C8B3B6400B65}"/>
              </a:ext>
            </a:extLst>
          </p:cNvPr>
          <p:cNvSpPr>
            <a:spLocks noGrp="1"/>
          </p:cNvSpPr>
          <p:nvPr>
            <p:ph type="sldNum" sz="quarter" idx="5"/>
          </p:nvPr>
        </p:nvSpPr>
        <p:spPr/>
        <p:txBody>
          <a:bodyPr/>
          <a:lstStyle/>
          <a:p>
            <a:fld id="{11C28086-E245-45C9-B44A-13FF3C6F493D}" type="slidenum">
              <a:rPr lang="en-US" smtClean="0"/>
              <a:t>19</a:t>
            </a:fld>
            <a:endParaRPr lang="en-US"/>
          </a:p>
        </p:txBody>
      </p:sp>
    </p:spTree>
    <p:extLst>
      <p:ext uri="{BB962C8B-B14F-4D97-AF65-F5344CB8AC3E}">
        <p14:creationId xmlns:p14="http://schemas.microsoft.com/office/powerpoint/2010/main" val="77568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23</a:t>
            </a:fld>
            <a:endParaRPr lang="en-US"/>
          </a:p>
        </p:txBody>
      </p:sp>
    </p:spTree>
    <p:extLst>
      <p:ext uri="{BB962C8B-B14F-4D97-AF65-F5344CB8AC3E}">
        <p14:creationId xmlns:p14="http://schemas.microsoft.com/office/powerpoint/2010/main" val="339008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a overview slide that will give you as a trainer the opportunity to give a bit of background information on the purpose of the D-37. Most of the audience should already be familiar with the D-37 but depending on the group, you may want to provide some extra context.</a:t>
            </a:r>
          </a:p>
        </p:txBody>
      </p:sp>
      <p:sp>
        <p:nvSpPr>
          <p:cNvPr id="4" name="Slide Number Placeholder 3"/>
          <p:cNvSpPr>
            <a:spLocks noGrp="1"/>
          </p:cNvSpPr>
          <p:nvPr>
            <p:ph type="sldNum" sz="quarter" idx="5"/>
          </p:nvPr>
        </p:nvSpPr>
        <p:spPr/>
        <p:txBody>
          <a:bodyPr/>
          <a:lstStyle/>
          <a:p>
            <a:fld id="{11C28086-E245-45C9-B44A-13FF3C6F493D}" type="slidenum">
              <a:rPr lang="en-US" smtClean="0"/>
              <a:t>3</a:t>
            </a:fld>
            <a:endParaRPr lang="en-US"/>
          </a:p>
        </p:txBody>
      </p:sp>
    </p:spTree>
    <p:extLst>
      <p:ext uri="{BB962C8B-B14F-4D97-AF65-F5344CB8AC3E}">
        <p14:creationId xmlns:p14="http://schemas.microsoft.com/office/powerpoint/2010/main" val="113923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 </a:t>
            </a:r>
          </a:p>
          <a:p>
            <a:pPr marL="0" marR="0">
              <a:spcBef>
                <a:spcPts val="0"/>
              </a:spcBef>
              <a:spcAft>
                <a:spcPts val="0"/>
              </a:spcAft>
            </a:pPr>
            <a:r>
              <a:rPr lang="en-US" sz="1200" dirty="0">
                <a:effectLst/>
                <a:latin typeface="Arial" panose="020B0604020202020204" pitchFamily="34" charset="0"/>
                <a:ea typeface="Aptos" panose="020B0004020202020204" pitchFamily="34" charset="0"/>
                <a:cs typeface="Aptos" panose="020B0004020202020204" pitchFamily="34" charset="0"/>
              </a:rPr>
              <a:t>Insurers and TPAs are required to register for the 101A training, while attorneys should register for the 205 training. If you do not have individual external access to CARDS, please contact your administrator to request access to the Subsequent Injury module. If you are unsure who your administrator is, you may email </a:t>
            </a:r>
            <a:r>
              <a:rPr lang="en-US" sz="12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3"/>
              </a:rPr>
              <a:t>CARDS@dir.nv.gov</a:t>
            </a:r>
            <a:r>
              <a:rPr lang="en-US" sz="1200" dirty="0">
                <a:effectLst/>
                <a:latin typeface="Arial" panose="020B0604020202020204" pitchFamily="34" charset="0"/>
                <a:ea typeface="Aptos" panose="020B0004020202020204" pitchFamily="34" charset="0"/>
                <a:cs typeface="Aptos" panose="020B0004020202020204" pitchFamily="34" charset="0"/>
              </a:rPr>
              <a:t> to obtain this information.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Arial"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200" dirty="0">
                <a:effectLst/>
                <a:latin typeface="Arial" panose="020B0604020202020204" pitchFamily="34" charset="0"/>
                <a:ea typeface="Aptos" panose="020B0004020202020204" pitchFamily="34" charset="0"/>
                <a:cs typeface="Aptos" panose="020B0004020202020204" pitchFamily="34" charset="0"/>
              </a:rPr>
              <a:t>When contacting us, please specify your name and the purpose of your inquiry, which is to facilitate the submission of D-37 requests.</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1C28086-E245-45C9-B44A-13FF3C6F493D}" type="slidenum">
              <a:rPr lang="en-US" smtClean="0"/>
              <a:t>4</a:t>
            </a:fld>
            <a:endParaRPr lang="en-US"/>
          </a:p>
        </p:txBody>
      </p:sp>
    </p:spTree>
    <p:extLst>
      <p:ext uri="{BB962C8B-B14F-4D97-AF65-F5344CB8AC3E}">
        <p14:creationId xmlns:p14="http://schemas.microsoft.com/office/powerpoint/2010/main" val="404443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6</a:t>
            </a:fld>
            <a:endParaRPr lang="en-US"/>
          </a:p>
        </p:txBody>
      </p:sp>
    </p:spTree>
    <p:extLst>
      <p:ext uri="{BB962C8B-B14F-4D97-AF65-F5344CB8AC3E}">
        <p14:creationId xmlns:p14="http://schemas.microsoft.com/office/powerpoint/2010/main" val="20597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2F0F-3340-6C85-59A7-017A0CBE1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F977E-279F-E9E9-86CD-8143FC570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2A3DA-E0F4-1324-BA82-41A79A6125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29B6E7-9115-6CA7-215D-C4AB1123703E}"/>
              </a:ext>
            </a:extLst>
          </p:cNvPr>
          <p:cNvSpPr>
            <a:spLocks noGrp="1"/>
          </p:cNvSpPr>
          <p:nvPr>
            <p:ph type="sldNum" sz="quarter" idx="5"/>
          </p:nvPr>
        </p:nvSpPr>
        <p:spPr/>
        <p:txBody>
          <a:bodyPr/>
          <a:lstStyle/>
          <a:p>
            <a:fld id="{11C28086-E245-45C9-B44A-13FF3C6F493D}" type="slidenum">
              <a:rPr lang="en-US" smtClean="0"/>
              <a:t>7</a:t>
            </a:fld>
            <a:endParaRPr lang="en-US"/>
          </a:p>
        </p:txBody>
      </p:sp>
    </p:spTree>
    <p:extLst>
      <p:ext uri="{BB962C8B-B14F-4D97-AF65-F5344CB8AC3E}">
        <p14:creationId xmlns:p14="http://schemas.microsoft.com/office/powerpoint/2010/main" val="3206551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p:cNvSpPr>
            <a:spLocks noGrp="1"/>
          </p:cNvSpPr>
          <p:nvPr>
            <p:ph type="sldNum" sz="quarter" idx="5"/>
          </p:nvPr>
        </p:nvSpPr>
        <p:spPr/>
        <p:txBody>
          <a:bodyPr/>
          <a:lstStyle/>
          <a:p>
            <a:fld id="{11C28086-E245-45C9-B44A-13FF3C6F493D}" type="slidenum">
              <a:rPr lang="en-US" smtClean="0"/>
              <a:t>8</a:t>
            </a:fld>
            <a:endParaRPr lang="en-US"/>
          </a:p>
        </p:txBody>
      </p:sp>
    </p:spTree>
    <p:extLst>
      <p:ext uri="{BB962C8B-B14F-4D97-AF65-F5344CB8AC3E}">
        <p14:creationId xmlns:p14="http://schemas.microsoft.com/office/powerpoint/2010/main" val="339403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65C29-9D4D-C3B7-B83B-2A0563A63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24589-4748-C034-E495-15D4D415D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17C80-4638-58CC-80C8-C43772254109}"/>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57006459-A8CD-348D-1DEB-C643FAB8AE8C}"/>
              </a:ext>
            </a:extLst>
          </p:cNvPr>
          <p:cNvSpPr>
            <a:spLocks noGrp="1"/>
          </p:cNvSpPr>
          <p:nvPr>
            <p:ph type="sldNum" sz="quarter" idx="5"/>
          </p:nvPr>
        </p:nvSpPr>
        <p:spPr/>
        <p:txBody>
          <a:bodyPr/>
          <a:lstStyle/>
          <a:p>
            <a:fld id="{11C28086-E245-45C9-B44A-13FF3C6F493D}" type="slidenum">
              <a:rPr lang="en-US" smtClean="0"/>
              <a:t>9</a:t>
            </a:fld>
            <a:endParaRPr lang="en-US"/>
          </a:p>
        </p:txBody>
      </p:sp>
    </p:spTree>
    <p:extLst>
      <p:ext uri="{BB962C8B-B14F-4D97-AF65-F5344CB8AC3E}">
        <p14:creationId xmlns:p14="http://schemas.microsoft.com/office/powerpoint/2010/main" val="15766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9A891-B1A7-89A8-48D7-97E16F363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28C6E-0A2E-DE39-9BD5-F1EF6DC03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D7872-4FA5-8EFC-7772-7BB1F8D14C7A}"/>
              </a:ext>
            </a:extLst>
          </p:cNvPr>
          <p:cNvSpPr>
            <a:spLocks noGrp="1"/>
          </p:cNvSpPr>
          <p:nvPr>
            <p:ph type="body" idx="1"/>
          </p:nvPr>
        </p:nvSpPr>
        <p:spPr/>
        <p:txBody>
          <a:bodyPr/>
          <a:lstStyle/>
          <a:p>
            <a:r>
              <a:rPr lang="en-US"/>
              <a:t>Note: Incorporate some storytelling with explaining the filling out of the D-37. For example,” The D-37 is a long form and requires a lot of document attachments. So, you might get through a few parts and realize that you need to go ask someone to send you another document you are missing, or that it’s noon and you’re ready for lunch. You can use the save button to keep your progress and access the form again later from the filing history tab.</a:t>
            </a:r>
          </a:p>
        </p:txBody>
      </p:sp>
      <p:sp>
        <p:nvSpPr>
          <p:cNvPr id="4" name="Slide Number Placeholder 3">
            <a:extLst>
              <a:ext uri="{FF2B5EF4-FFF2-40B4-BE49-F238E27FC236}">
                <a16:creationId xmlns:a16="http://schemas.microsoft.com/office/drawing/2014/main" id="{A9FD87E1-450E-1B6D-977B-6FCC1EB1506B}"/>
              </a:ext>
            </a:extLst>
          </p:cNvPr>
          <p:cNvSpPr>
            <a:spLocks noGrp="1"/>
          </p:cNvSpPr>
          <p:nvPr>
            <p:ph type="sldNum" sz="quarter" idx="5"/>
          </p:nvPr>
        </p:nvSpPr>
        <p:spPr/>
        <p:txBody>
          <a:bodyPr/>
          <a:lstStyle/>
          <a:p>
            <a:fld id="{11C28086-E245-45C9-B44A-13FF3C6F493D}" type="slidenum">
              <a:rPr lang="en-US" smtClean="0"/>
              <a:t>10</a:t>
            </a:fld>
            <a:endParaRPr lang="en-US"/>
          </a:p>
        </p:txBody>
      </p:sp>
    </p:spTree>
    <p:extLst>
      <p:ext uri="{BB962C8B-B14F-4D97-AF65-F5344CB8AC3E}">
        <p14:creationId xmlns:p14="http://schemas.microsoft.com/office/powerpoint/2010/main" val="297065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5E13-98AF-0DAB-56E6-8E5DB19878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45166C-511D-0582-DAFD-19A65BCF1963}"/>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57F48021-ABF3-425C-EE38-39075CA542F8}"/>
              </a:ext>
            </a:extLst>
          </p:cNvPr>
          <p:cNvSpPr>
            <a:spLocks noGrp="1"/>
          </p:cNvSpPr>
          <p:nvPr>
            <p:ph type="body" sz="quarter" idx="19"/>
          </p:nvPr>
        </p:nvSpPr>
        <p:spPr/>
        <p:txBody>
          <a:bodyPr/>
          <a:lstStyle/>
          <a:p>
            <a:r>
              <a:rPr lang="en-US">
                <a:latin typeface="Aptos" panose="020B0004020202020204" pitchFamily="34" charset="0"/>
              </a:rPr>
              <a:t>SUBSEQUENT INJURY </a:t>
            </a:r>
          </a:p>
        </p:txBody>
      </p:sp>
      <p:sp>
        <p:nvSpPr>
          <p:cNvPr id="4" name="Title 3">
            <a:extLst>
              <a:ext uri="{FF2B5EF4-FFF2-40B4-BE49-F238E27FC236}">
                <a16:creationId xmlns:a16="http://schemas.microsoft.com/office/drawing/2014/main" id="{33B96155-97C3-9D6B-819C-FB59D4727F4C}"/>
              </a:ext>
            </a:extLst>
          </p:cNvPr>
          <p:cNvSpPr>
            <a:spLocks noGrp="1"/>
          </p:cNvSpPr>
          <p:nvPr>
            <p:ph type="title"/>
          </p:nvPr>
        </p:nvSpPr>
        <p:spPr/>
        <p:txBody>
          <a:bodyPr/>
          <a:lstStyle/>
          <a:p>
            <a:r>
              <a:rPr lang="en-US">
                <a:latin typeface="Aptos" panose="020B0004020202020204" pitchFamily="34" charset="0"/>
              </a:rPr>
              <a:t>D-37 Webform</a:t>
            </a:r>
          </a:p>
        </p:txBody>
      </p:sp>
      <p:pic>
        <p:nvPicPr>
          <p:cNvPr id="6" name="Picture Placeholder 8">
            <a:extLst>
              <a:ext uri="{FF2B5EF4-FFF2-40B4-BE49-F238E27FC236}">
                <a16:creationId xmlns:a16="http://schemas.microsoft.com/office/drawing/2014/main" id="{9898CBDC-86E7-4F15-39BC-C2F1C18B1254}"/>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998405D-953A-D983-AC34-34D42374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4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3C618-9FBD-8877-673D-1A31FA1EB8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E38E48-450D-B6E3-B929-646C4C48FFA8}"/>
              </a:ext>
            </a:extLst>
          </p:cNvPr>
          <p:cNvSpPr>
            <a:spLocks noGrp="1"/>
          </p:cNvSpPr>
          <p:nvPr>
            <p:ph type="body" sz="quarter" idx="79"/>
          </p:nvPr>
        </p:nvSpPr>
        <p:spPr/>
        <p:txBody>
          <a:bodyPr/>
          <a:lstStyle/>
          <a:p>
            <a:r>
              <a:rPr lang="en-US"/>
              <a:t>Documents will be required to be submitted throughout the webform. Some sections only allow a single upload, while others can allow multiple uploads. </a:t>
            </a:r>
          </a:p>
        </p:txBody>
      </p:sp>
      <p:sp>
        <p:nvSpPr>
          <p:cNvPr id="3" name="Title 2">
            <a:extLst>
              <a:ext uri="{FF2B5EF4-FFF2-40B4-BE49-F238E27FC236}">
                <a16:creationId xmlns:a16="http://schemas.microsoft.com/office/drawing/2014/main" id="{F21E0446-2750-8424-CB7C-70773654B29D}"/>
              </a:ext>
            </a:extLst>
          </p:cNvPr>
          <p:cNvSpPr>
            <a:spLocks noGrp="1"/>
          </p:cNvSpPr>
          <p:nvPr>
            <p:ph type="title"/>
          </p:nvPr>
        </p:nvSpPr>
        <p:spPr/>
        <p:txBody>
          <a:bodyPr/>
          <a:lstStyle/>
          <a:p>
            <a:r>
              <a:rPr lang="en-US"/>
              <a:t>Uploading Documents on the Webform </a:t>
            </a:r>
          </a:p>
        </p:txBody>
      </p:sp>
      <p:pic>
        <p:nvPicPr>
          <p:cNvPr id="5" name="Picture 4">
            <a:extLst>
              <a:ext uri="{FF2B5EF4-FFF2-40B4-BE49-F238E27FC236}">
                <a16:creationId xmlns:a16="http://schemas.microsoft.com/office/drawing/2014/main" id="{09CB01C4-C5C6-E283-AAD8-58B477992A5C}"/>
              </a:ext>
            </a:extLst>
          </p:cNvPr>
          <p:cNvPicPr>
            <a:picLocks noChangeAspect="1"/>
          </p:cNvPicPr>
          <p:nvPr/>
        </p:nvPicPr>
        <p:blipFill>
          <a:blip r:embed="rId3"/>
          <a:stretch>
            <a:fillRect/>
          </a:stretch>
        </p:blipFill>
        <p:spPr>
          <a:xfrm>
            <a:off x="609600" y="1956380"/>
            <a:ext cx="6562235" cy="2379955"/>
          </a:xfrm>
          <a:prstGeom prst="rect">
            <a:avLst/>
          </a:prstGeom>
          <a:ln>
            <a:solidFill>
              <a:schemeClr val="accent4"/>
            </a:solidFill>
          </a:ln>
        </p:spPr>
      </p:pic>
      <p:pic>
        <p:nvPicPr>
          <p:cNvPr id="7" name="Picture 6">
            <a:extLst>
              <a:ext uri="{FF2B5EF4-FFF2-40B4-BE49-F238E27FC236}">
                <a16:creationId xmlns:a16="http://schemas.microsoft.com/office/drawing/2014/main" id="{4470E626-3E93-D190-48EC-ACD39524F7C7}"/>
              </a:ext>
            </a:extLst>
          </p:cNvPr>
          <p:cNvPicPr>
            <a:picLocks noChangeAspect="1"/>
          </p:cNvPicPr>
          <p:nvPr/>
        </p:nvPicPr>
        <p:blipFill>
          <a:blip r:embed="rId4"/>
          <a:stretch>
            <a:fillRect/>
          </a:stretch>
        </p:blipFill>
        <p:spPr>
          <a:xfrm>
            <a:off x="4737050" y="2888301"/>
            <a:ext cx="6431048" cy="3577014"/>
          </a:xfrm>
          <a:prstGeom prst="rect">
            <a:avLst/>
          </a:prstGeom>
          <a:ln>
            <a:solidFill>
              <a:schemeClr val="accent4"/>
            </a:solidFill>
          </a:ln>
        </p:spPr>
      </p:pic>
      <p:sp>
        <p:nvSpPr>
          <p:cNvPr id="4" name="TextBox 3">
            <a:extLst>
              <a:ext uri="{FF2B5EF4-FFF2-40B4-BE49-F238E27FC236}">
                <a16:creationId xmlns:a16="http://schemas.microsoft.com/office/drawing/2014/main" id="{8FF46E89-0E48-2D4C-FA9B-78A8CA924C4C}"/>
              </a:ext>
            </a:extLst>
          </p:cNvPr>
          <p:cNvSpPr txBox="1"/>
          <p:nvPr/>
        </p:nvSpPr>
        <p:spPr>
          <a:xfrm>
            <a:off x="768096" y="4837176"/>
            <a:ext cx="914400" cy="91440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dirty="0" err="1">
              <a:latin typeface="Gibson" panose="02000000000000000000" pitchFamily="2" charset="77"/>
            </a:endParaRPr>
          </a:p>
        </p:txBody>
      </p:sp>
      <p:sp>
        <p:nvSpPr>
          <p:cNvPr id="6" name="TextBox 5">
            <a:extLst>
              <a:ext uri="{FF2B5EF4-FFF2-40B4-BE49-F238E27FC236}">
                <a16:creationId xmlns:a16="http://schemas.microsoft.com/office/drawing/2014/main" id="{F27ED544-835D-BF89-D4A6-5D58DAD666CF}"/>
              </a:ext>
            </a:extLst>
          </p:cNvPr>
          <p:cNvSpPr txBox="1"/>
          <p:nvPr/>
        </p:nvSpPr>
        <p:spPr>
          <a:xfrm>
            <a:off x="1335024" y="5084064"/>
            <a:ext cx="2404872" cy="758952"/>
          </a:xfrm>
          <a:prstGeom prst="rect">
            <a:avLst/>
          </a:prstGeom>
        </p:spPr>
        <p:txBody>
          <a:bodyPr vert="horz" wrap="none" lIns="0" tIns="0" rIns="0" bIns="0" rtlCol="0" anchor="t" anchorCtr="0">
            <a:noAutofit/>
          </a:bodyPr>
          <a:lstStyle/>
          <a:p>
            <a:pPr algn="l">
              <a:buClr>
                <a:srgbClr val="00A5DF"/>
              </a:buClr>
            </a:pPr>
            <a:r>
              <a:rPr lang="en-US" sz="1200" kern="900" spc="20" dirty="0">
                <a:latin typeface="Gibson" panose="02000000000000000000" pitchFamily="2" charset="77"/>
              </a:rPr>
              <a:t>Allowed document formats for </a:t>
            </a:r>
          </a:p>
          <a:p>
            <a:pPr algn="l">
              <a:buClr>
                <a:srgbClr val="00A5DF"/>
              </a:buClr>
            </a:pPr>
            <a:r>
              <a:rPr lang="en-US" sz="1200" kern="900" spc="20" dirty="0">
                <a:latin typeface="Gibson" panose="02000000000000000000" pitchFamily="2" charset="77"/>
              </a:rPr>
              <a:t>upload include MS Word, MS Excel </a:t>
            </a:r>
          </a:p>
          <a:p>
            <a:pPr algn="l">
              <a:buClr>
                <a:srgbClr val="00A5DF"/>
              </a:buClr>
            </a:pPr>
            <a:r>
              <a:rPr lang="en-US" sz="1200" kern="900" spc="20" dirty="0">
                <a:latin typeface="Gibson" panose="02000000000000000000" pitchFamily="2" charset="77"/>
              </a:rPr>
              <a:t>and PDF.</a:t>
            </a:r>
          </a:p>
        </p:txBody>
      </p:sp>
    </p:spTree>
    <p:extLst>
      <p:ext uri="{BB962C8B-B14F-4D97-AF65-F5344CB8AC3E}">
        <p14:creationId xmlns:p14="http://schemas.microsoft.com/office/powerpoint/2010/main" val="418145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6F0D9-EB4D-7581-A711-474CF4CE49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F97F89-A12D-A33F-C2B3-6DD949E31E59}"/>
              </a:ext>
            </a:extLst>
          </p:cNvPr>
          <p:cNvSpPr>
            <a:spLocks noGrp="1"/>
          </p:cNvSpPr>
          <p:nvPr>
            <p:ph type="body" sz="quarter" idx="79"/>
          </p:nvPr>
        </p:nvSpPr>
        <p:spPr/>
        <p:txBody>
          <a:bodyPr/>
          <a:lstStyle/>
          <a:p>
            <a:r>
              <a:rPr lang="en-US"/>
              <a:t>Once the documents have been added to the form, they will be viewable in the respective section and can be removed if desired.  </a:t>
            </a:r>
          </a:p>
        </p:txBody>
      </p:sp>
      <p:sp>
        <p:nvSpPr>
          <p:cNvPr id="3" name="Title 2">
            <a:extLst>
              <a:ext uri="{FF2B5EF4-FFF2-40B4-BE49-F238E27FC236}">
                <a16:creationId xmlns:a16="http://schemas.microsoft.com/office/drawing/2014/main" id="{78F2EA02-58D1-C526-9449-C569B141704C}"/>
              </a:ext>
            </a:extLst>
          </p:cNvPr>
          <p:cNvSpPr>
            <a:spLocks noGrp="1"/>
          </p:cNvSpPr>
          <p:nvPr>
            <p:ph type="title"/>
          </p:nvPr>
        </p:nvSpPr>
        <p:spPr/>
        <p:txBody>
          <a:bodyPr/>
          <a:lstStyle/>
          <a:p>
            <a:r>
              <a:rPr lang="en-US"/>
              <a:t>Uploading Documents on the Webform </a:t>
            </a:r>
          </a:p>
        </p:txBody>
      </p:sp>
      <p:pic>
        <p:nvPicPr>
          <p:cNvPr id="11" name="Picture 10">
            <a:extLst>
              <a:ext uri="{FF2B5EF4-FFF2-40B4-BE49-F238E27FC236}">
                <a16:creationId xmlns:a16="http://schemas.microsoft.com/office/drawing/2014/main" id="{C5E616CA-E197-A12D-ED32-49F2874712AE}"/>
              </a:ext>
            </a:extLst>
          </p:cNvPr>
          <p:cNvPicPr>
            <a:picLocks noChangeAspect="1"/>
          </p:cNvPicPr>
          <p:nvPr/>
        </p:nvPicPr>
        <p:blipFill>
          <a:blip r:embed="rId3"/>
          <a:stretch>
            <a:fillRect/>
          </a:stretch>
        </p:blipFill>
        <p:spPr>
          <a:xfrm>
            <a:off x="372359" y="2443008"/>
            <a:ext cx="11447282" cy="2205570"/>
          </a:xfrm>
          <a:prstGeom prst="rect">
            <a:avLst/>
          </a:prstGeom>
          <a:ln>
            <a:solidFill>
              <a:schemeClr val="accent4"/>
            </a:solidFill>
          </a:ln>
        </p:spPr>
      </p:pic>
      <p:sp>
        <p:nvSpPr>
          <p:cNvPr id="4" name="Rectangle 3">
            <a:extLst>
              <a:ext uri="{FF2B5EF4-FFF2-40B4-BE49-F238E27FC236}">
                <a16:creationId xmlns:a16="http://schemas.microsoft.com/office/drawing/2014/main" id="{E1AC7586-BD1E-6395-70A2-C54CE3811B87}"/>
              </a:ext>
            </a:extLst>
          </p:cNvPr>
          <p:cNvSpPr/>
          <p:nvPr/>
        </p:nvSpPr>
        <p:spPr>
          <a:xfrm>
            <a:off x="10935092" y="3753608"/>
            <a:ext cx="367645" cy="705270"/>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11757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819B-CF62-2BCE-7DC3-4BE2FE5535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2AD0A98-5450-C696-9811-D10E2EF87036}"/>
              </a:ext>
            </a:extLst>
          </p:cNvPr>
          <p:cNvSpPr>
            <a:spLocks noGrp="1"/>
          </p:cNvSpPr>
          <p:nvPr>
            <p:ph type="body" sz="quarter" idx="19"/>
          </p:nvPr>
        </p:nvSpPr>
        <p:spPr>
          <a:xfrm>
            <a:off x="2449422" y="5604448"/>
            <a:ext cx="7293162" cy="411643"/>
          </a:xfrm>
        </p:spPr>
        <p:txBody>
          <a:bodyPr/>
          <a:lstStyle/>
          <a:p>
            <a:r>
              <a:rPr lang="en-US" i="1" dirty="0"/>
              <a:t>To respond, please put your answers in the chat!</a:t>
            </a:r>
          </a:p>
        </p:txBody>
      </p:sp>
      <p:sp>
        <p:nvSpPr>
          <p:cNvPr id="4" name="Title 3">
            <a:extLst>
              <a:ext uri="{FF2B5EF4-FFF2-40B4-BE49-F238E27FC236}">
                <a16:creationId xmlns:a16="http://schemas.microsoft.com/office/drawing/2014/main" id="{FB6B216E-E60C-04D6-2286-2046F806C25F}"/>
              </a:ext>
            </a:extLst>
          </p:cNvPr>
          <p:cNvSpPr>
            <a:spLocks noGrp="1"/>
          </p:cNvSpPr>
          <p:nvPr>
            <p:ph type="title"/>
          </p:nvPr>
        </p:nvSpPr>
        <p:spPr>
          <a:xfrm>
            <a:off x="919719" y="1961271"/>
            <a:ext cx="10397547" cy="1736011"/>
          </a:xfrm>
        </p:spPr>
        <p:txBody>
          <a:bodyPr/>
          <a:lstStyle/>
          <a:p>
            <a:pPr algn="l"/>
            <a:r>
              <a:rPr lang="en-US" sz="4000" dirty="0"/>
              <a:t>Question: How will D-37 reimbursement requests for Subsequent Injury be submitted?</a:t>
            </a:r>
            <a:br>
              <a:rPr lang="en-US" sz="4000" dirty="0"/>
            </a:br>
            <a:br>
              <a:rPr lang="en-US" sz="4000" dirty="0"/>
            </a:br>
            <a:endParaRPr lang="en-US" sz="4000" dirty="0"/>
          </a:p>
        </p:txBody>
      </p:sp>
      <p:sp>
        <p:nvSpPr>
          <p:cNvPr id="5" name="Text Placeholder 4">
            <a:extLst>
              <a:ext uri="{FF2B5EF4-FFF2-40B4-BE49-F238E27FC236}">
                <a16:creationId xmlns:a16="http://schemas.microsoft.com/office/drawing/2014/main" id="{5B7D0F7E-887D-20E5-9473-A64DE79AA83C}"/>
              </a:ext>
            </a:extLst>
          </p:cNvPr>
          <p:cNvSpPr>
            <a:spLocks noGrp="1"/>
          </p:cNvSpPr>
          <p:nvPr>
            <p:ph type="body" sz="quarter" idx="17"/>
          </p:nvPr>
        </p:nvSpPr>
        <p:spPr>
          <a:xfrm>
            <a:off x="919719" y="1200656"/>
            <a:ext cx="10352561" cy="278561"/>
          </a:xfrm>
        </p:spPr>
        <p:txBody>
          <a:bodyPr/>
          <a:lstStyle/>
          <a:p>
            <a:r>
              <a:rPr lang="en-US"/>
              <a:t>Knowledge check</a:t>
            </a:r>
          </a:p>
        </p:txBody>
      </p:sp>
      <p:sp>
        <p:nvSpPr>
          <p:cNvPr id="7" name="Text Placeholder 2">
            <a:extLst>
              <a:ext uri="{FF2B5EF4-FFF2-40B4-BE49-F238E27FC236}">
                <a16:creationId xmlns:a16="http://schemas.microsoft.com/office/drawing/2014/main" id="{6971646E-EE84-D0DC-28CB-9939F759D971}"/>
              </a:ext>
            </a:extLst>
          </p:cNvPr>
          <p:cNvSpPr txBox="1">
            <a:spLocks/>
          </p:cNvSpPr>
          <p:nvPr/>
        </p:nvSpPr>
        <p:spPr>
          <a:xfrm>
            <a:off x="919720" y="3127350"/>
            <a:ext cx="8822858" cy="411643"/>
          </a:xfrm>
          <a:prstGeom prst="rect">
            <a:avLst/>
          </a:prstGeom>
        </p:spPr>
        <p:txBody>
          <a:bodyPr vert="horz" lIns="0" tIns="0" rIns="0" bIns="0" rtlCol="0" anchor="t" anchorCtr="0">
            <a:noAutofit/>
          </a:bodyPr>
          <a:lstStyle>
            <a:lvl1pPr marL="0" indent="0" algn="ctr"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1200" spc="0" baseline="0">
                <a:solidFill>
                  <a:schemeClr val="bg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chemeClr val="bg1"/>
              </a:buClr>
              <a:buAutoNum type="alphaUcPeriod"/>
            </a:pPr>
            <a:endParaRPr lang="en-US" i="1" dirty="0"/>
          </a:p>
          <a:p>
            <a:pPr marL="342900" indent="-342900" algn="l">
              <a:buClr>
                <a:schemeClr val="bg1"/>
              </a:buClr>
              <a:buAutoNum type="alphaUcPeriod"/>
            </a:pPr>
            <a:r>
              <a:rPr lang="en-US" i="1" dirty="0"/>
              <a:t>By Email</a:t>
            </a:r>
          </a:p>
          <a:p>
            <a:pPr marL="342900" indent="-342900" algn="l">
              <a:buClr>
                <a:schemeClr val="bg1"/>
              </a:buClr>
              <a:buAutoNum type="alphaUcPeriod"/>
            </a:pPr>
            <a:r>
              <a:rPr lang="en-US" i="1" dirty="0"/>
              <a:t>Delivered to Carson City DIR office</a:t>
            </a:r>
          </a:p>
          <a:p>
            <a:pPr marL="342900" indent="-342900" algn="l">
              <a:buClr>
                <a:schemeClr val="bg1"/>
              </a:buClr>
              <a:buAutoNum type="alphaUcPeriod"/>
            </a:pPr>
            <a:r>
              <a:rPr lang="en-US" i="1" dirty="0"/>
              <a:t>Via CARDS D-37 Webform</a:t>
            </a:r>
          </a:p>
          <a:p>
            <a:pPr marL="342900" indent="-342900" algn="l">
              <a:buClr>
                <a:schemeClr val="bg1"/>
              </a:buClr>
              <a:buAutoNum type="alphaUcPeriod"/>
            </a:pPr>
            <a:r>
              <a:rPr lang="en-US" i="1" dirty="0"/>
              <a:t>Delivered to Las Vegas DIR office</a:t>
            </a:r>
          </a:p>
        </p:txBody>
      </p:sp>
      <p:pic>
        <p:nvPicPr>
          <p:cNvPr id="9" name="Picture 6">
            <a:extLst>
              <a:ext uri="{FF2B5EF4-FFF2-40B4-BE49-F238E27FC236}">
                <a16:creationId xmlns:a16="http://schemas.microsoft.com/office/drawing/2014/main" id="{D932EA5C-A467-EFDA-AE4F-C406CCEB2B86}"/>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867399" y="585167"/>
            <a:ext cx="457200" cy="457200"/>
          </a:xfrm>
          <a:prstGeom prst="rect">
            <a:avLst/>
          </a:prstGeom>
        </p:spPr>
      </p:pic>
    </p:spTree>
    <p:extLst>
      <p:ext uri="{BB962C8B-B14F-4D97-AF65-F5344CB8AC3E}">
        <p14:creationId xmlns:p14="http://schemas.microsoft.com/office/powerpoint/2010/main" val="10647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06BF4-6EEF-520E-A386-5E4F5B8A0E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666722-D721-8AD9-EFCD-84787A784E7B}"/>
              </a:ext>
            </a:extLst>
          </p:cNvPr>
          <p:cNvSpPr>
            <a:spLocks noGrp="1"/>
          </p:cNvSpPr>
          <p:nvPr>
            <p:ph type="body" sz="quarter" idx="79"/>
          </p:nvPr>
        </p:nvSpPr>
        <p:spPr/>
        <p:txBody>
          <a:bodyPr/>
          <a:lstStyle/>
          <a:p>
            <a:r>
              <a:rPr lang="en-US"/>
              <a:t>Information about the employer’s knowledge of the injury will be collected on Part 3 of the webform. This section consists of both data fields and document uploads. </a:t>
            </a:r>
          </a:p>
        </p:txBody>
      </p:sp>
      <p:sp>
        <p:nvSpPr>
          <p:cNvPr id="3" name="Title 2">
            <a:extLst>
              <a:ext uri="{FF2B5EF4-FFF2-40B4-BE49-F238E27FC236}">
                <a16:creationId xmlns:a16="http://schemas.microsoft.com/office/drawing/2014/main" id="{E32215E6-85C9-3AD4-8B6A-CC0B13174116}"/>
              </a:ext>
            </a:extLst>
          </p:cNvPr>
          <p:cNvSpPr>
            <a:spLocks noGrp="1"/>
          </p:cNvSpPr>
          <p:nvPr>
            <p:ph type="title"/>
          </p:nvPr>
        </p:nvSpPr>
        <p:spPr/>
        <p:txBody>
          <a:bodyPr/>
          <a:lstStyle/>
          <a:p>
            <a:r>
              <a:rPr lang="en-US"/>
              <a:t>Part 3 of the D-37 Webform </a:t>
            </a:r>
          </a:p>
        </p:txBody>
      </p:sp>
      <p:pic>
        <p:nvPicPr>
          <p:cNvPr id="5" name="Picture 4">
            <a:extLst>
              <a:ext uri="{FF2B5EF4-FFF2-40B4-BE49-F238E27FC236}">
                <a16:creationId xmlns:a16="http://schemas.microsoft.com/office/drawing/2014/main" id="{5C051755-AD1F-1CA1-F9A8-4B27BD7379DA}"/>
              </a:ext>
            </a:extLst>
          </p:cNvPr>
          <p:cNvPicPr>
            <a:picLocks noChangeAspect="1"/>
          </p:cNvPicPr>
          <p:nvPr/>
        </p:nvPicPr>
        <p:blipFill>
          <a:blip r:embed="rId3"/>
          <a:stretch>
            <a:fillRect/>
          </a:stretch>
        </p:blipFill>
        <p:spPr>
          <a:xfrm>
            <a:off x="1568438" y="2049084"/>
            <a:ext cx="8823042" cy="3728551"/>
          </a:xfrm>
          <a:prstGeom prst="rect">
            <a:avLst/>
          </a:prstGeom>
          <a:ln>
            <a:solidFill>
              <a:schemeClr val="accent4"/>
            </a:solidFill>
          </a:ln>
        </p:spPr>
      </p:pic>
    </p:spTree>
    <p:extLst>
      <p:ext uri="{BB962C8B-B14F-4D97-AF65-F5344CB8AC3E}">
        <p14:creationId xmlns:p14="http://schemas.microsoft.com/office/powerpoint/2010/main" val="343071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AEF6-360B-A146-1A24-7FC4CB9A8A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6F0700-3DC4-66FD-BE29-C3C375280428}"/>
              </a:ext>
            </a:extLst>
          </p:cNvPr>
          <p:cNvSpPr>
            <a:spLocks noGrp="1"/>
          </p:cNvSpPr>
          <p:nvPr>
            <p:ph type="body" sz="quarter" idx="79"/>
          </p:nvPr>
        </p:nvSpPr>
        <p:spPr>
          <a:xfrm>
            <a:off x="540026" y="1196200"/>
            <a:ext cx="10972800" cy="842582"/>
          </a:xfrm>
        </p:spPr>
        <p:txBody>
          <a:bodyPr/>
          <a:lstStyle/>
          <a:p>
            <a:r>
              <a:rPr lang="en-US" dirty="0"/>
              <a:t>The employer’s knowledge section requires a body part percentage</a:t>
            </a:r>
            <a:r>
              <a:rPr lang="en-US" dirty="0">
                <a:solidFill>
                  <a:srgbClr val="FF0000"/>
                </a:solidFill>
              </a:rPr>
              <a:t> </a:t>
            </a:r>
            <a:r>
              <a:rPr lang="en-US" dirty="0"/>
              <a:t>to be added to the request. The body parts that will be available on the form are body parts that have been accepted on the approved claim that was linked to the request. If there is a body part not displayed on the form that should be included with the request, the claim must first be updated, using the D-38 webform. </a:t>
            </a:r>
          </a:p>
        </p:txBody>
      </p:sp>
      <p:sp>
        <p:nvSpPr>
          <p:cNvPr id="3" name="Title 2">
            <a:extLst>
              <a:ext uri="{FF2B5EF4-FFF2-40B4-BE49-F238E27FC236}">
                <a16:creationId xmlns:a16="http://schemas.microsoft.com/office/drawing/2014/main" id="{28593EDA-423B-6BD7-AFF8-5A2A82A0D632}"/>
              </a:ext>
            </a:extLst>
          </p:cNvPr>
          <p:cNvSpPr>
            <a:spLocks noGrp="1"/>
          </p:cNvSpPr>
          <p:nvPr>
            <p:ph type="title"/>
          </p:nvPr>
        </p:nvSpPr>
        <p:spPr/>
        <p:txBody>
          <a:bodyPr/>
          <a:lstStyle/>
          <a:p>
            <a:r>
              <a:rPr lang="en-US" dirty="0"/>
              <a:t>Part 3 of the D-37 Webform </a:t>
            </a:r>
          </a:p>
        </p:txBody>
      </p:sp>
      <p:pic>
        <p:nvPicPr>
          <p:cNvPr id="7" name="Picture 6">
            <a:extLst>
              <a:ext uri="{FF2B5EF4-FFF2-40B4-BE49-F238E27FC236}">
                <a16:creationId xmlns:a16="http://schemas.microsoft.com/office/drawing/2014/main" id="{009FE04D-4A77-15AE-608E-8E9818E51A7C}"/>
              </a:ext>
            </a:extLst>
          </p:cNvPr>
          <p:cNvPicPr>
            <a:picLocks noChangeAspect="1"/>
          </p:cNvPicPr>
          <p:nvPr/>
        </p:nvPicPr>
        <p:blipFill>
          <a:blip r:embed="rId3"/>
          <a:stretch>
            <a:fillRect/>
          </a:stretch>
        </p:blipFill>
        <p:spPr>
          <a:xfrm>
            <a:off x="2358525" y="3135995"/>
            <a:ext cx="6675782" cy="1698112"/>
          </a:xfrm>
          <a:prstGeom prst="rect">
            <a:avLst/>
          </a:prstGeom>
          <a:ln>
            <a:solidFill>
              <a:schemeClr val="accent4"/>
            </a:solidFill>
          </a:ln>
        </p:spPr>
      </p:pic>
      <p:pic>
        <p:nvPicPr>
          <p:cNvPr id="6" name="Picture 5">
            <a:extLst>
              <a:ext uri="{FF2B5EF4-FFF2-40B4-BE49-F238E27FC236}">
                <a16:creationId xmlns:a16="http://schemas.microsoft.com/office/drawing/2014/main" id="{3F78598C-B249-2EA9-B993-F771D9BBB174}"/>
              </a:ext>
            </a:extLst>
          </p:cNvPr>
          <p:cNvPicPr>
            <a:picLocks noChangeAspect="1"/>
          </p:cNvPicPr>
          <p:nvPr/>
        </p:nvPicPr>
        <p:blipFill>
          <a:blip r:embed="rId4"/>
          <a:stretch>
            <a:fillRect/>
          </a:stretch>
        </p:blipFill>
        <p:spPr>
          <a:xfrm>
            <a:off x="1633330" y="4952269"/>
            <a:ext cx="8587771" cy="1419062"/>
          </a:xfrm>
          <a:prstGeom prst="rect">
            <a:avLst/>
          </a:prstGeom>
          <a:ln>
            <a:solidFill>
              <a:schemeClr val="accent4"/>
            </a:solidFill>
          </a:ln>
        </p:spPr>
      </p:pic>
      <p:pic>
        <p:nvPicPr>
          <p:cNvPr id="5" name="Picture 4">
            <a:extLst>
              <a:ext uri="{FF2B5EF4-FFF2-40B4-BE49-F238E27FC236}">
                <a16:creationId xmlns:a16="http://schemas.microsoft.com/office/drawing/2014/main" id="{41D30651-7A3D-C582-690E-FD255D495DEA}"/>
              </a:ext>
            </a:extLst>
          </p:cNvPr>
          <p:cNvPicPr>
            <a:picLocks noChangeAspect="1"/>
          </p:cNvPicPr>
          <p:nvPr/>
        </p:nvPicPr>
        <p:blipFill>
          <a:blip r:embed="rId5"/>
          <a:stretch>
            <a:fillRect/>
          </a:stretch>
        </p:blipFill>
        <p:spPr>
          <a:xfrm>
            <a:off x="1140049" y="2097863"/>
            <a:ext cx="9081052" cy="979051"/>
          </a:xfrm>
          <a:prstGeom prst="rect">
            <a:avLst/>
          </a:prstGeom>
          <a:ln>
            <a:solidFill>
              <a:schemeClr val="accent4"/>
            </a:solidFill>
          </a:ln>
        </p:spPr>
      </p:pic>
    </p:spTree>
    <p:extLst>
      <p:ext uri="{BB962C8B-B14F-4D97-AF65-F5344CB8AC3E}">
        <p14:creationId xmlns:p14="http://schemas.microsoft.com/office/powerpoint/2010/main" val="21743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B9B6E-FEB0-5D6E-F97B-472C680871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E25984-3A67-F5BB-539E-8230314F5956}"/>
              </a:ext>
            </a:extLst>
          </p:cNvPr>
          <p:cNvSpPr>
            <a:spLocks noGrp="1"/>
          </p:cNvSpPr>
          <p:nvPr>
            <p:ph type="body" sz="quarter" idx="79"/>
          </p:nvPr>
        </p:nvSpPr>
        <p:spPr/>
        <p:txBody>
          <a:bodyPr/>
          <a:lstStyle/>
          <a:p>
            <a:r>
              <a:rPr lang="en-US"/>
              <a:t>For initial requests, the webform will require an upload of the C-3 Form and C-4 Forms. These documents may also be uploaded for supplemental requests. </a:t>
            </a:r>
          </a:p>
        </p:txBody>
      </p:sp>
      <p:sp>
        <p:nvSpPr>
          <p:cNvPr id="3" name="Title 2">
            <a:extLst>
              <a:ext uri="{FF2B5EF4-FFF2-40B4-BE49-F238E27FC236}">
                <a16:creationId xmlns:a16="http://schemas.microsoft.com/office/drawing/2014/main" id="{74E44139-0B67-68F8-3926-5EC9DFF183FE}"/>
              </a:ext>
            </a:extLst>
          </p:cNvPr>
          <p:cNvSpPr>
            <a:spLocks noGrp="1"/>
          </p:cNvSpPr>
          <p:nvPr>
            <p:ph type="title"/>
          </p:nvPr>
        </p:nvSpPr>
        <p:spPr/>
        <p:txBody>
          <a:bodyPr/>
          <a:lstStyle/>
          <a:p>
            <a:r>
              <a:rPr lang="en-US"/>
              <a:t>Part 4 of the D-37 Webform </a:t>
            </a:r>
          </a:p>
        </p:txBody>
      </p:sp>
      <p:pic>
        <p:nvPicPr>
          <p:cNvPr id="5" name="Picture 4">
            <a:extLst>
              <a:ext uri="{FF2B5EF4-FFF2-40B4-BE49-F238E27FC236}">
                <a16:creationId xmlns:a16="http://schemas.microsoft.com/office/drawing/2014/main" id="{AA75FA70-6C96-646C-2DD5-DD0F96F87E3C}"/>
              </a:ext>
            </a:extLst>
          </p:cNvPr>
          <p:cNvPicPr>
            <a:picLocks noChangeAspect="1"/>
          </p:cNvPicPr>
          <p:nvPr/>
        </p:nvPicPr>
        <p:blipFill>
          <a:blip r:embed="rId3"/>
          <a:stretch>
            <a:fillRect/>
          </a:stretch>
        </p:blipFill>
        <p:spPr>
          <a:xfrm>
            <a:off x="985101" y="1965395"/>
            <a:ext cx="10221798" cy="4117687"/>
          </a:xfrm>
          <a:prstGeom prst="rect">
            <a:avLst/>
          </a:prstGeom>
          <a:ln>
            <a:solidFill>
              <a:schemeClr val="accent4"/>
            </a:solidFill>
          </a:ln>
        </p:spPr>
      </p:pic>
    </p:spTree>
    <p:extLst>
      <p:ext uri="{BB962C8B-B14F-4D97-AF65-F5344CB8AC3E}">
        <p14:creationId xmlns:p14="http://schemas.microsoft.com/office/powerpoint/2010/main" val="339508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336EF-54C3-3F1F-6F6F-54026D6421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F399B0-71E3-17F8-15E7-B27670636FAE}"/>
              </a:ext>
            </a:extLst>
          </p:cNvPr>
          <p:cNvSpPr>
            <a:spLocks noGrp="1"/>
          </p:cNvSpPr>
          <p:nvPr>
            <p:ph type="body" sz="quarter" idx="79"/>
          </p:nvPr>
        </p:nvSpPr>
        <p:spPr/>
        <p:txBody>
          <a:bodyPr/>
          <a:lstStyle/>
          <a:p>
            <a:r>
              <a:rPr lang="en-US"/>
              <a:t>Parts 5 through 7 of the webform have additional sections for supporting documentation that may be uploaded along with the request. Some sections will be required uploads, while others may be optional. </a:t>
            </a:r>
          </a:p>
        </p:txBody>
      </p:sp>
      <p:sp>
        <p:nvSpPr>
          <p:cNvPr id="3" name="Title 2">
            <a:extLst>
              <a:ext uri="{FF2B5EF4-FFF2-40B4-BE49-F238E27FC236}">
                <a16:creationId xmlns:a16="http://schemas.microsoft.com/office/drawing/2014/main" id="{08B80AD8-DCFE-7CA1-11B3-A1383368CA06}"/>
              </a:ext>
            </a:extLst>
          </p:cNvPr>
          <p:cNvSpPr>
            <a:spLocks noGrp="1"/>
          </p:cNvSpPr>
          <p:nvPr>
            <p:ph type="title"/>
          </p:nvPr>
        </p:nvSpPr>
        <p:spPr/>
        <p:txBody>
          <a:bodyPr/>
          <a:lstStyle/>
          <a:p>
            <a:r>
              <a:rPr lang="en-US"/>
              <a:t>Parts 5 through 7 of the D-37 Webform </a:t>
            </a:r>
          </a:p>
        </p:txBody>
      </p:sp>
      <p:pic>
        <p:nvPicPr>
          <p:cNvPr id="5" name="Picture 4">
            <a:extLst>
              <a:ext uri="{FF2B5EF4-FFF2-40B4-BE49-F238E27FC236}">
                <a16:creationId xmlns:a16="http://schemas.microsoft.com/office/drawing/2014/main" id="{CB3E752D-F6D9-C4C0-1999-E7C88D50D05C}"/>
              </a:ext>
            </a:extLst>
          </p:cNvPr>
          <p:cNvPicPr>
            <a:picLocks noChangeAspect="1"/>
          </p:cNvPicPr>
          <p:nvPr/>
        </p:nvPicPr>
        <p:blipFill>
          <a:blip r:embed="rId3"/>
          <a:stretch>
            <a:fillRect/>
          </a:stretch>
        </p:blipFill>
        <p:spPr>
          <a:xfrm>
            <a:off x="1277332" y="1982054"/>
            <a:ext cx="9637336" cy="4190146"/>
          </a:xfrm>
          <a:prstGeom prst="rect">
            <a:avLst/>
          </a:prstGeom>
          <a:ln>
            <a:solidFill>
              <a:schemeClr val="accent4"/>
            </a:solidFill>
          </a:ln>
        </p:spPr>
      </p:pic>
    </p:spTree>
    <p:extLst>
      <p:ext uri="{BB962C8B-B14F-4D97-AF65-F5344CB8AC3E}">
        <p14:creationId xmlns:p14="http://schemas.microsoft.com/office/powerpoint/2010/main" val="308493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848C4-9386-9BED-F772-065AD83EFA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3F00BB-8BCA-E4CF-E79F-D917EA8B9BEC}"/>
              </a:ext>
            </a:extLst>
          </p:cNvPr>
          <p:cNvSpPr>
            <a:spLocks noGrp="1"/>
          </p:cNvSpPr>
          <p:nvPr>
            <p:ph type="body" sz="quarter" idx="79"/>
          </p:nvPr>
        </p:nvSpPr>
        <p:spPr/>
        <p:txBody>
          <a:bodyPr/>
          <a:lstStyle/>
          <a:p>
            <a:r>
              <a:rPr lang="en-US"/>
              <a:t>The last part of the webform will collect Expenditure Information related to the request. This will be used to determine the total amount requested. The amounts collected will include medical, compensation, and vocational rehabilitation expenditures.</a:t>
            </a:r>
          </a:p>
        </p:txBody>
      </p:sp>
      <p:sp>
        <p:nvSpPr>
          <p:cNvPr id="3" name="Title 2">
            <a:extLst>
              <a:ext uri="{FF2B5EF4-FFF2-40B4-BE49-F238E27FC236}">
                <a16:creationId xmlns:a16="http://schemas.microsoft.com/office/drawing/2014/main" id="{E7F6FFDE-EC81-890C-E03B-1D8512B05EC5}"/>
              </a:ext>
            </a:extLst>
          </p:cNvPr>
          <p:cNvSpPr>
            <a:spLocks noGrp="1"/>
          </p:cNvSpPr>
          <p:nvPr>
            <p:ph type="title"/>
          </p:nvPr>
        </p:nvSpPr>
        <p:spPr/>
        <p:txBody>
          <a:bodyPr/>
          <a:lstStyle/>
          <a:p>
            <a:r>
              <a:rPr lang="en-US"/>
              <a:t>Part 8 of the D-37 Webform </a:t>
            </a:r>
          </a:p>
        </p:txBody>
      </p:sp>
      <p:pic>
        <p:nvPicPr>
          <p:cNvPr id="5" name="Picture 4">
            <a:extLst>
              <a:ext uri="{FF2B5EF4-FFF2-40B4-BE49-F238E27FC236}">
                <a16:creationId xmlns:a16="http://schemas.microsoft.com/office/drawing/2014/main" id="{2A3F2DC6-20DF-1B2E-F9D9-F177A905882D}"/>
              </a:ext>
            </a:extLst>
          </p:cNvPr>
          <p:cNvPicPr>
            <a:picLocks noChangeAspect="1"/>
          </p:cNvPicPr>
          <p:nvPr/>
        </p:nvPicPr>
        <p:blipFill>
          <a:blip r:embed="rId3"/>
          <a:stretch>
            <a:fillRect/>
          </a:stretch>
        </p:blipFill>
        <p:spPr>
          <a:xfrm>
            <a:off x="609600" y="2087590"/>
            <a:ext cx="10972800" cy="3609592"/>
          </a:xfrm>
          <a:prstGeom prst="rect">
            <a:avLst/>
          </a:prstGeom>
          <a:ln>
            <a:solidFill>
              <a:schemeClr val="accent4"/>
            </a:solidFill>
          </a:ln>
        </p:spPr>
      </p:pic>
      <p:sp>
        <p:nvSpPr>
          <p:cNvPr id="4" name="TextBox 3">
            <a:extLst>
              <a:ext uri="{FF2B5EF4-FFF2-40B4-BE49-F238E27FC236}">
                <a16:creationId xmlns:a16="http://schemas.microsoft.com/office/drawing/2014/main" id="{47784924-7D11-3C02-976A-6A7587116692}"/>
              </a:ext>
            </a:extLst>
          </p:cNvPr>
          <p:cNvSpPr txBox="1"/>
          <p:nvPr/>
        </p:nvSpPr>
        <p:spPr>
          <a:xfrm>
            <a:off x="1188720" y="5715000"/>
            <a:ext cx="2304288" cy="91440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dirty="0" err="1">
              <a:latin typeface="Gibson" panose="02000000000000000000" pitchFamily="2" charset="77"/>
            </a:endParaRPr>
          </a:p>
        </p:txBody>
      </p:sp>
      <p:sp>
        <p:nvSpPr>
          <p:cNvPr id="6" name="TextBox 5">
            <a:extLst>
              <a:ext uri="{FF2B5EF4-FFF2-40B4-BE49-F238E27FC236}">
                <a16:creationId xmlns:a16="http://schemas.microsoft.com/office/drawing/2014/main" id="{7EA16260-0B29-60F9-4A2F-93282959B163}"/>
              </a:ext>
            </a:extLst>
          </p:cNvPr>
          <p:cNvSpPr txBox="1"/>
          <p:nvPr/>
        </p:nvSpPr>
        <p:spPr>
          <a:xfrm>
            <a:off x="868680" y="5715000"/>
            <a:ext cx="4581144" cy="548640"/>
          </a:xfrm>
          <a:prstGeom prst="rect">
            <a:avLst/>
          </a:prstGeom>
        </p:spPr>
        <p:txBody>
          <a:bodyPr vert="horz" wrap="none" lIns="0" tIns="0" rIns="0" bIns="0" rtlCol="0" anchor="t" anchorCtr="0">
            <a:noAutofit/>
          </a:bodyPr>
          <a:lstStyle/>
          <a:p>
            <a:pPr algn="l">
              <a:buClr>
                <a:srgbClr val="00A5DF"/>
              </a:buClr>
            </a:pPr>
            <a:r>
              <a:rPr lang="en-US" sz="1200" kern="900" spc="20" dirty="0">
                <a:latin typeface="Gibson" panose="02000000000000000000" pitchFamily="2" charset="77"/>
              </a:rPr>
              <a:t>Any expense marked with an asterisk (*) must be filled in with an </a:t>
            </a:r>
          </a:p>
          <a:p>
            <a:pPr algn="l">
              <a:buClr>
                <a:srgbClr val="00A5DF"/>
              </a:buClr>
            </a:pPr>
            <a:r>
              <a:rPr lang="en-US" sz="1200" kern="900" spc="20" dirty="0">
                <a:latin typeface="Gibson" panose="02000000000000000000" pitchFamily="2" charset="77"/>
              </a:rPr>
              <a:t>amount or zero; otherwise, you will not be able to continue.</a:t>
            </a:r>
          </a:p>
        </p:txBody>
      </p:sp>
    </p:spTree>
    <p:extLst>
      <p:ext uri="{BB962C8B-B14F-4D97-AF65-F5344CB8AC3E}">
        <p14:creationId xmlns:p14="http://schemas.microsoft.com/office/powerpoint/2010/main" val="19100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8A33C-2C68-5310-6472-62B6389E9D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74EDF7-0D80-E622-5A46-8374181C67C0}"/>
              </a:ext>
            </a:extLst>
          </p:cNvPr>
          <p:cNvSpPr>
            <a:spLocks noGrp="1"/>
          </p:cNvSpPr>
          <p:nvPr>
            <p:ph type="body" sz="quarter" idx="79"/>
          </p:nvPr>
        </p:nvSpPr>
        <p:spPr/>
        <p:txBody>
          <a:bodyPr/>
          <a:lstStyle/>
          <a:p>
            <a:r>
              <a:rPr lang="en-US"/>
              <a:t>The Expenditures Section also allows the user to include miscellaneous costs, that require a description to be included. All the total expenditure amounts (medical, compensation, vocational rehabilitation, and miscellaneous) will be totaled, and then subtracting the Subrogation amount, will populate the Grand Total Expenditures amount.</a:t>
            </a:r>
          </a:p>
        </p:txBody>
      </p:sp>
      <p:sp>
        <p:nvSpPr>
          <p:cNvPr id="3" name="Title 2">
            <a:extLst>
              <a:ext uri="{FF2B5EF4-FFF2-40B4-BE49-F238E27FC236}">
                <a16:creationId xmlns:a16="http://schemas.microsoft.com/office/drawing/2014/main" id="{C074937F-2AA2-B946-E376-2CCE04F8A4F2}"/>
              </a:ext>
            </a:extLst>
          </p:cNvPr>
          <p:cNvSpPr>
            <a:spLocks noGrp="1"/>
          </p:cNvSpPr>
          <p:nvPr>
            <p:ph type="title"/>
          </p:nvPr>
        </p:nvSpPr>
        <p:spPr/>
        <p:txBody>
          <a:bodyPr/>
          <a:lstStyle/>
          <a:p>
            <a:r>
              <a:rPr lang="en-US"/>
              <a:t>Part 8 of the D-37 Webform </a:t>
            </a:r>
          </a:p>
        </p:txBody>
      </p:sp>
      <p:pic>
        <p:nvPicPr>
          <p:cNvPr id="7" name="Picture 6">
            <a:extLst>
              <a:ext uri="{FF2B5EF4-FFF2-40B4-BE49-F238E27FC236}">
                <a16:creationId xmlns:a16="http://schemas.microsoft.com/office/drawing/2014/main" id="{EC99516C-3E6D-09F6-82F0-1FE30198477F}"/>
              </a:ext>
            </a:extLst>
          </p:cNvPr>
          <p:cNvPicPr>
            <a:picLocks noChangeAspect="1"/>
          </p:cNvPicPr>
          <p:nvPr/>
        </p:nvPicPr>
        <p:blipFill>
          <a:blip r:embed="rId3"/>
          <a:stretch>
            <a:fillRect/>
          </a:stretch>
        </p:blipFill>
        <p:spPr>
          <a:xfrm>
            <a:off x="704348" y="2323910"/>
            <a:ext cx="10878052" cy="3200485"/>
          </a:xfrm>
          <a:prstGeom prst="rect">
            <a:avLst/>
          </a:prstGeom>
          <a:ln>
            <a:solidFill>
              <a:schemeClr val="accent4"/>
            </a:solidFill>
          </a:ln>
        </p:spPr>
      </p:pic>
      <p:sp>
        <p:nvSpPr>
          <p:cNvPr id="4" name="TextBox 3">
            <a:extLst>
              <a:ext uri="{FF2B5EF4-FFF2-40B4-BE49-F238E27FC236}">
                <a16:creationId xmlns:a16="http://schemas.microsoft.com/office/drawing/2014/main" id="{7588A8FA-A211-E762-59D8-AAB99A680BE8}"/>
              </a:ext>
            </a:extLst>
          </p:cNvPr>
          <p:cNvSpPr txBox="1"/>
          <p:nvPr/>
        </p:nvSpPr>
        <p:spPr>
          <a:xfrm>
            <a:off x="2743200" y="3886200"/>
            <a:ext cx="914400" cy="91440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dirty="0" err="1">
              <a:latin typeface="Gibson" panose="02000000000000000000" pitchFamily="2" charset="77"/>
            </a:endParaRPr>
          </a:p>
        </p:txBody>
      </p:sp>
      <p:sp>
        <p:nvSpPr>
          <p:cNvPr id="5" name="TextBox 4">
            <a:extLst>
              <a:ext uri="{FF2B5EF4-FFF2-40B4-BE49-F238E27FC236}">
                <a16:creationId xmlns:a16="http://schemas.microsoft.com/office/drawing/2014/main" id="{495F1432-84A2-BF4D-D5D2-3AD93C051B47}"/>
              </a:ext>
            </a:extLst>
          </p:cNvPr>
          <p:cNvSpPr txBox="1"/>
          <p:nvPr/>
        </p:nvSpPr>
        <p:spPr>
          <a:xfrm>
            <a:off x="2743200" y="4023360"/>
            <a:ext cx="914400" cy="91440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dirty="0" err="1">
              <a:latin typeface="Gibson" panose="02000000000000000000" pitchFamily="2" charset="77"/>
            </a:endParaRPr>
          </a:p>
        </p:txBody>
      </p:sp>
      <p:sp>
        <p:nvSpPr>
          <p:cNvPr id="6" name="TextBox 5">
            <a:extLst>
              <a:ext uri="{FF2B5EF4-FFF2-40B4-BE49-F238E27FC236}">
                <a16:creationId xmlns:a16="http://schemas.microsoft.com/office/drawing/2014/main" id="{62E1883E-14A7-53EC-BE7E-18E0B1B257F4}"/>
              </a:ext>
            </a:extLst>
          </p:cNvPr>
          <p:cNvSpPr txBox="1"/>
          <p:nvPr/>
        </p:nvSpPr>
        <p:spPr>
          <a:xfrm>
            <a:off x="2971800" y="3951584"/>
            <a:ext cx="1984248" cy="474111"/>
          </a:xfrm>
          <a:prstGeom prst="rect">
            <a:avLst/>
          </a:prstGeom>
        </p:spPr>
        <p:txBody>
          <a:bodyPr vert="horz" wrap="none" lIns="0" tIns="0" rIns="0" bIns="0" rtlCol="0" anchor="t" anchorCtr="0">
            <a:noAutofit/>
          </a:bodyPr>
          <a:lstStyle/>
          <a:p>
            <a:pPr algn="l">
              <a:buClr>
                <a:srgbClr val="00A5DF"/>
              </a:buClr>
            </a:pPr>
            <a:r>
              <a:rPr lang="en-US" sz="1200" kern="900" spc="20" dirty="0">
                <a:latin typeface="Gibson" panose="02000000000000000000" pitchFamily="2" charset="77"/>
              </a:rPr>
              <a:t>The subrogation amount will</a:t>
            </a:r>
          </a:p>
          <a:p>
            <a:pPr algn="l">
              <a:buClr>
                <a:srgbClr val="00A5DF"/>
              </a:buClr>
            </a:pPr>
            <a:r>
              <a:rPr lang="en-US" sz="1200" kern="900" spc="20" dirty="0">
                <a:latin typeface="Gibson" panose="02000000000000000000" pitchFamily="2" charset="77"/>
              </a:rPr>
              <a:t>always be a negative value.</a:t>
            </a:r>
          </a:p>
        </p:txBody>
      </p:sp>
      <p:cxnSp>
        <p:nvCxnSpPr>
          <p:cNvPr id="9" name="Straight Arrow Connector 8">
            <a:extLst>
              <a:ext uri="{FF2B5EF4-FFF2-40B4-BE49-F238E27FC236}">
                <a16:creationId xmlns:a16="http://schemas.microsoft.com/office/drawing/2014/main" id="{1E4A9A67-5C56-D175-4CDA-992EA8B4B1A0}"/>
              </a:ext>
            </a:extLst>
          </p:cNvPr>
          <p:cNvCxnSpPr/>
          <p:nvPr/>
        </p:nvCxnSpPr>
        <p:spPr>
          <a:xfrm>
            <a:off x="2487168" y="4151376"/>
            <a:ext cx="448056"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4202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963C2-CB8E-5EB9-099D-2B0EC73A6E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B96780-5A13-2C1B-B704-35FBAB67FA03}"/>
              </a:ext>
            </a:extLst>
          </p:cNvPr>
          <p:cNvSpPr>
            <a:spLocks noGrp="1"/>
          </p:cNvSpPr>
          <p:nvPr>
            <p:ph type="body" sz="quarter" idx="79"/>
          </p:nvPr>
        </p:nvSpPr>
        <p:spPr/>
        <p:txBody>
          <a:bodyPr/>
          <a:lstStyle/>
          <a:p>
            <a:r>
              <a:rPr lang="en-US"/>
              <a:t>The last page of the webform will request confirmation of the request, and upon submission, a confirmation message will populate on the homepage notifying the submitter that the request has been successfully submitted. </a:t>
            </a:r>
          </a:p>
        </p:txBody>
      </p:sp>
      <p:sp>
        <p:nvSpPr>
          <p:cNvPr id="3" name="Title 2">
            <a:extLst>
              <a:ext uri="{FF2B5EF4-FFF2-40B4-BE49-F238E27FC236}">
                <a16:creationId xmlns:a16="http://schemas.microsoft.com/office/drawing/2014/main" id="{BFEB941C-56CC-D990-AFF7-25A865EBA244}"/>
              </a:ext>
            </a:extLst>
          </p:cNvPr>
          <p:cNvSpPr>
            <a:spLocks noGrp="1"/>
          </p:cNvSpPr>
          <p:nvPr>
            <p:ph type="title"/>
          </p:nvPr>
        </p:nvSpPr>
        <p:spPr/>
        <p:txBody>
          <a:bodyPr/>
          <a:lstStyle/>
          <a:p>
            <a:r>
              <a:rPr lang="en-US"/>
              <a:t>D-37 Webform Confirmation </a:t>
            </a:r>
          </a:p>
        </p:txBody>
      </p:sp>
      <p:pic>
        <p:nvPicPr>
          <p:cNvPr id="6" name="Picture 5">
            <a:extLst>
              <a:ext uri="{FF2B5EF4-FFF2-40B4-BE49-F238E27FC236}">
                <a16:creationId xmlns:a16="http://schemas.microsoft.com/office/drawing/2014/main" id="{F1BA0F2A-D09D-01ED-AD18-A1136E2C6E9D}"/>
              </a:ext>
            </a:extLst>
          </p:cNvPr>
          <p:cNvPicPr>
            <a:picLocks noChangeAspect="1"/>
          </p:cNvPicPr>
          <p:nvPr/>
        </p:nvPicPr>
        <p:blipFill>
          <a:blip r:embed="rId3"/>
          <a:stretch>
            <a:fillRect/>
          </a:stretch>
        </p:blipFill>
        <p:spPr>
          <a:xfrm>
            <a:off x="1461155" y="2054358"/>
            <a:ext cx="9420520" cy="2547114"/>
          </a:xfrm>
          <a:prstGeom prst="rect">
            <a:avLst/>
          </a:prstGeom>
          <a:ln>
            <a:solidFill>
              <a:schemeClr val="accent4"/>
            </a:solidFill>
          </a:ln>
        </p:spPr>
      </p:pic>
      <p:pic>
        <p:nvPicPr>
          <p:cNvPr id="13" name="Picture 12">
            <a:extLst>
              <a:ext uri="{FF2B5EF4-FFF2-40B4-BE49-F238E27FC236}">
                <a16:creationId xmlns:a16="http://schemas.microsoft.com/office/drawing/2014/main" id="{FB59D2EA-1D6A-54D8-0F04-27A7C6B4B1F3}"/>
              </a:ext>
            </a:extLst>
          </p:cNvPr>
          <p:cNvPicPr>
            <a:picLocks noChangeAspect="1"/>
          </p:cNvPicPr>
          <p:nvPr/>
        </p:nvPicPr>
        <p:blipFill>
          <a:blip r:embed="rId4"/>
          <a:stretch>
            <a:fillRect/>
          </a:stretch>
        </p:blipFill>
        <p:spPr>
          <a:xfrm>
            <a:off x="1096652" y="4803642"/>
            <a:ext cx="10485748" cy="1157545"/>
          </a:xfrm>
          <a:prstGeom prst="rect">
            <a:avLst/>
          </a:prstGeom>
          <a:ln>
            <a:solidFill>
              <a:schemeClr val="accent4"/>
            </a:solidFill>
          </a:ln>
        </p:spPr>
      </p:pic>
    </p:spTree>
    <p:extLst>
      <p:ext uri="{BB962C8B-B14F-4D97-AF65-F5344CB8AC3E}">
        <p14:creationId xmlns:p14="http://schemas.microsoft.com/office/powerpoint/2010/main" val="35427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dirty="0"/>
              <a:t>Navigation </a:t>
            </a:r>
          </a:p>
          <a:p>
            <a:r>
              <a:rPr lang="en-US" dirty="0"/>
              <a:t>Submission</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dirty="0"/>
              <a:t>At the completion of this module, training participants will be able to complete submissions for the D-37 webform.</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D-37 Webform</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03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0DE426-4D4C-C833-AF9C-D139187D12D2}"/>
              </a:ext>
            </a:extLst>
          </p:cNvPr>
          <p:cNvSpPr>
            <a:spLocks noGrp="1"/>
          </p:cNvSpPr>
          <p:nvPr>
            <p:ph type="body" sz="quarter" idx="79"/>
          </p:nvPr>
        </p:nvSpPr>
        <p:spPr/>
        <p:txBody>
          <a:bodyPr/>
          <a:lstStyle/>
          <a:p>
            <a:r>
              <a:rPr lang="en-US" dirty="0"/>
              <a:t>After saving a draft, you can access the D-37 webform from the Filing History tab on your homepage to continue your submission. When the webform is submitted, it will be in the Pending status while the internal staff is completing their review of the request. </a:t>
            </a:r>
          </a:p>
        </p:txBody>
      </p:sp>
      <p:sp>
        <p:nvSpPr>
          <p:cNvPr id="3" name="Title 2">
            <a:extLst>
              <a:ext uri="{FF2B5EF4-FFF2-40B4-BE49-F238E27FC236}">
                <a16:creationId xmlns:a16="http://schemas.microsoft.com/office/drawing/2014/main" id="{9CBB2046-F810-8788-93EC-6AE9CF76B5DA}"/>
              </a:ext>
            </a:extLst>
          </p:cNvPr>
          <p:cNvSpPr>
            <a:spLocks noGrp="1"/>
          </p:cNvSpPr>
          <p:nvPr>
            <p:ph type="title"/>
          </p:nvPr>
        </p:nvSpPr>
        <p:spPr/>
        <p:txBody>
          <a:bodyPr/>
          <a:lstStyle/>
          <a:p>
            <a:r>
              <a:rPr lang="en-US"/>
              <a:t>D-37 (Subsequent Injury) Webform Submissions</a:t>
            </a:r>
          </a:p>
        </p:txBody>
      </p:sp>
      <p:pic>
        <p:nvPicPr>
          <p:cNvPr id="5" name="Picture 4">
            <a:extLst>
              <a:ext uri="{FF2B5EF4-FFF2-40B4-BE49-F238E27FC236}">
                <a16:creationId xmlns:a16="http://schemas.microsoft.com/office/drawing/2014/main" id="{2A8F6DA9-B7C7-55D5-9C08-35F52E2231B6}"/>
              </a:ext>
            </a:extLst>
          </p:cNvPr>
          <p:cNvPicPr>
            <a:picLocks noChangeAspect="1"/>
          </p:cNvPicPr>
          <p:nvPr/>
        </p:nvPicPr>
        <p:blipFill>
          <a:blip r:embed="rId2"/>
          <a:stretch>
            <a:fillRect/>
          </a:stretch>
        </p:blipFill>
        <p:spPr>
          <a:xfrm>
            <a:off x="609600" y="2316747"/>
            <a:ext cx="10972801" cy="2812169"/>
          </a:xfrm>
          <a:prstGeom prst="rect">
            <a:avLst/>
          </a:prstGeom>
          <a:ln>
            <a:solidFill>
              <a:schemeClr val="accent4"/>
            </a:solidFill>
          </a:ln>
        </p:spPr>
      </p:pic>
    </p:spTree>
    <p:extLst>
      <p:ext uri="{BB962C8B-B14F-4D97-AF65-F5344CB8AC3E}">
        <p14:creationId xmlns:p14="http://schemas.microsoft.com/office/powerpoint/2010/main" val="157760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819C7-8F7E-73B2-72A8-26E2CA24CF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A15932-2A84-0AE5-4163-DF939539CDC3}"/>
              </a:ext>
            </a:extLst>
          </p:cNvPr>
          <p:cNvSpPr>
            <a:spLocks noGrp="1"/>
          </p:cNvSpPr>
          <p:nvPr>
            <p:ph type="body" sz="quarter" idx="79"/>
          </p:nvPr>
        </p:nvSpPr>
        <p:spPr/>
        <p:txBody>
          <a:bodyPr/>
          <a:lstStyle/>
          <a:p>
            <a:r>
              <a:rPr lang="en-US"/>
              <a:t>After submitting the webform, the request may be sent back to the user if corrections are needed on the form. The status of the request will be displayed in the Filing History table. When the request is in this status, the form may be reopened to update any fields that need correction. </a:t>
            </a:r>
          </a:p>
        </p:txBody>
      </p:sp>
      <p:sp>
        <p:nvSpPr>
          <p:cNvPr id="3" name="Title 2">
            <a:extLst>
              <a:ext uri="{FF2B5EF4-FFF2-40B4-BE49-F238E27FC236}">
                <a16:creationId xmlns:a16="http://schemas.microsoft.com/office/drawing/2014/main" id="{8E2FD6ED-25C4-15B9-6425-C1910A79FC67}"/>
              </a:ext>
            </a:extLst>
          </p:cNvPr>
          <p:cNvSpPr>
            <a:spLocks noGrp="1"/>
          </p:cNvSpPr>
          <p:nvPr>
            <p:ph type="title"/>
          </p:nvPr>
        </p:nvSpPr>
        <p:spPr/>
        <p:txBody>
          <a:bodyPr/>
          <a:lstStyle/>
          <a:p>
            <a:r>
              <a:rPr lang="en-US"/>
              <a:t>D-37 (Subsequent Injury) Webform</a:t>
            </a:r>
          </a:p>
        </p:txBody>
      </p:sp>
      <p:pic>
        <p:nvPicPr>
          <p:cNvPr id="6" name="Picture 5">
            <a:extLst>
              <a:ext uri="{FF2B5EF4-FFF2-40B4-BE49-F238E27FC236}">
                <a16:creationId xmlns:a16="http://schemas.microsoft.com/office/drawing/2014/main" id="{23C08F5B-CA01-9684-3522-34A4850CCE04}"/>
              </a:ext>
            </a:extLst>
          </p:cNvPr>
          <p:cNvPicPr>
            <a:picLocks noChangeAspect="1"/>
          </p:cNvPicPr>
          <p:nvPr/>
        </p:nvPicPr>
        <p:blipFill>
          <a:blip r:embed="rId2"/>
          <a:stretch>
            <a:fillRect/>
          </a:stretch>
        </p:blipFill>
        <p:spPr>
          <a:xfrm>
            <a:off x="942952" y="2362267"/>
            <a:ext cx="10306096" cy="2605755"/>
          </a:xfrm>
          <a:prstGeom prst="rect">
            <a:avLst/>
          </a:prstGeom>
          <a:ln>
            <a:solidFill>
              <a:schemeClr val="accent4"/>
            </a:solidFill>
          </a:ln>
        </p:spPr>
      </p:pic>
      <p:sp>
        <p:nvSpPr>
          <p:cNvPr id="9" name="Text Placeholder 1">
            <a:extLst>
              <a:ext uri="{FF2B5EF4-FFF2-40B4-BE49-F238E27FC236}">
                <a16:creationId xmlns:a16="http://schemas.microsoft.com/office/drawing/2014/main" id="{830394B2-6587-07A9-0EBF-7EE2D947A24D}"/>
              </a:ext>
            </a:extLst>
          </p:cNvPr>
          <p:cNvSpPr txBox="1">
            <a:spLocks/>
          </p:cNvSpPr>
          <p:nvPr/>
        </p:nvSpPr>
        <p:spPr>
          <a:xfrm>
            <a:off x="733719" y="5253596"/>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If no corrections are required on the form, the internal WCS staff will begin their review of the submitted documentation to process the request and determine the amount allowed versus disallowed. </a:t>
            </a:r>
          </a:p>
          <a:p>
            <a:endParaRPr lang="en-US"/>
          </a:p>
        </p:txBody>
      </p:sp>
      <p:sp>
        <p:nvSpPr>
          <p:cNvPr id="10" name="Rectangle 9">
            <a:extLst>
              <a:ext uri="{FF2B5EF4-FFF2-40B4-BE49-F238E27FC236}">
                <a16:creationId xmlns:a16="http://schemas.microsoft.com/office/drawing/2014/main" id="{FB1B90EA-7404-5013-B2BE-B05ECAB92986}"/>
              </a:ext>
            </a:extLst>
          </p:cNvPr>
          <p:cNvSpPr/>
          <p:nvPr/>
        </p:nvSpPr>
        <p:spPr>
          <a:xfrm>
            <a:off x="4141430" y="3872059"/>
            <a:ext cx="1675525"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99197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58BA-6D84-F987-58EF-DFB68EDA6C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057803-FD57-6039-504C-67FF23DCF50F}"/>
              </a:ext>
            </a:extLst>
          </p:cNvPr>
          <p:cNvSpPr>
            <a:spLocks noGrp="1"/>
          </p:cNvSpPr>
          <p:nvPr>
            <p:ph type="body" sz="quarter" idx="19"/>
          </p:nvPr>
        </p:nvSpPr>
        <p:spPr>
          <a:xfrm>
            <a:off x="2449422" y="5604448"/>
            <a:ext cx="7293162" cy="411643"/>
          </a:xfrm>
        </p:spPr>
        <p:txBody>
          <a:bodyPr/>
          <a:lstStyle/>
          <a:p>
            <a:r>
              <a:rPr lang="en-US" i="1" dirty="0"/>
              <a:t>To respond, please put your answers in the chat!</a:t>
            </a:r>
          </a:p>
        </p:txBody>
      </p:sp>
      <p:sp>
        <p:nvSpPr>
          <p:cNvPr id="4" name="Title 3">
            <a:extLst>
              <a:ext uri="{FF2B5EF4-FFF2-40B4-BE49-F238E27FC236}">
                <a16:creationId xmlns:a16="http://schemas.microsoft.com/office/drawing/2014/main" id="{41583EA8-0445-7DEE-2C19-C6960DC40664}"/>
              </a:ext>
            </a:extLst>
          </p:cNvPr>
          <p:cNvSpPr>
            <a:spLocks noGrp="1"/>
          </p:cNvSpPr>
          <p:nvPr>
            <p:ph type="title"/>
          </p:nvPr>
        </p:nvSpPr>
        <p:spPr>
          <a:xfrm>
            <a:off x="919719" y="1961271"/>
            <a:ext cx="10397547" cy="1736011"/>
          </a:xfrm>
        </p:spPr>
        <p:txBody>
          <a:bodyPr/>
          <a:lstStyle/>
          <a:p>
            <a:pPr algn="l"/>
            <a:r>
              <a:rPr lang="en-US" sz="4000" dirty="0"/>
              <a:t>Question: Who should be contacted regarding user permissions?</a:t>
            </a:r>
          </a:p>
        </p:txBody>
      </p:sp>
      <p:sp>
        <p:nvSpPr>
          <p:cNvPr id="5" name="Text Placeholder 4">
            <a:extLst>
              <a:ext uri="{FF2B5EF4-FFF2-40B4-BE49-F238E27FC236}">
                <a16:creationId xmlns:a16="http://schemas.microsoft.com/office/drawing/2014/main" id="{2DA57EDC-287A-D2A1-B86B-E05877C7C788}"/>
              </a:ext>
            </a:extLst>
          </p:cNvPr>
          <p:cNvSpPr>
            <a:spLocks noGrp="1"/>
          </p:cNvSpPr>
          <p:nvPr>
            <p:ph type="body" sz="quarter" idx="17"/>
          </p:nvPr>
        </p:nvSpPr>
        <p:spPr>
          <a:xfrm>
            <a:off x="919719" y="1200656"/>
            <a:ext cx="10352561" cy="278561"/>
          </a:xfrm>
        </p:spPr>
        <p:txBody>
          <a:bodyPr/>
          <a:lstStyle/>
          <a:p>
            <a:r>
              <a:rPr lang="en-US"/>
              <a:t>Knowledge check</a:t>
            </a:r>
          </a:p>
        </p:txBody>
      </p:sp>
      <p:sp>
        <p:nvSpPr>
          <p:cNvPr id="7" name="Text Placeholder 2">
            <a:extLst>
              <a:ext uri="{FF2B5EF4-FFF2-40B4-BE49-F238E27FC236}">
                <a16:creationId xmlns:a16="http://schemas.microsoft.com/office/drawing/2014/main" id="{9EA234BE-846C-ED5E-C1E1-A84D8850AB6D}"/>
              </a:ext>
            </a:extLst>
          </p:cNvPr>
          <p:cNvSpPr txBox="1">
            <a:spLocks/>
          </p:cNvSpPr>
          <p:nvPr/>
        </p:nvSpPr>
        <p:spPr>
          <a:xfrm>
            <a:off x="919720" y="3127350"/>
            <a:ext cx="8822858" cy="411643"/>
          </a:xfrm>
          <a:prstGeom prst="rect">
            <a:avLst/>
          </a:prstGeom>
        </p:spPr>
        <p:txBody>
          <a:bodyPr vert="horz" lIns="0" tIns="0" rIns="0" bIns="0" rtlCol="0" anchor="t" anchorCtr="0">
            <a:noAutofit/>
          </a:bodyPr>
          <a:lstStyle>
            <a:lvl1pPr marL="0" indent="0" algn="ctr"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1200" spc="0" baseline="0">
                <a:solidFill>
                  <a:schemeClr val="bg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8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Clr>
                <a:schemeClr val="bg1"/>
              </a:buClr>
              <a:buAutoNum type="alphaUcPeriod"/>
            </a:pPr>
            <a:endParaRPr lang="en-US" i="1" dirty="0"/>
          </a:p>
          <a:p>
            <a:pPr marL="342900" indent="-342900" algn="l">
              <a:buClr>
                <a:schemeClr val="bg1"/>
              </a:buClr>
              <a:buAutoNum type="alphaUcPeriod"/>
            </a:pPr>
            <a:r>
              <a:rPr lang="en-US" i="1" dirty="0"/>
              <a:t>DIR Subsequent Injury Coordinator</a:t>
            </a:r>
          </a:p>
          <a:p>
            <a:pPr marL="342900" indent="-342900" algn="l">
              <a:buClr>
                <a:schemeClr val="bg1"/>
              </a:buClr>
              <a:buAutoNum type="alphaUcPeriod"/>
            </a:pPr>
            <a:r>
              <a:rPr lang="en-US" i="1" dirty="0"/>
              <a:t>Insurer/TPA Administrator</a:t>
            </a:r>
          </a:p>
          <a:p>
            <a:pPr marL="342900" indent="-342900" algn="l">
              <a:buClr>
                <a:schemeClr val="bg1"/>
              </a:buClr>
              <a:buAutoNum type="alphaUcPeriod"/>
            </a:pPr>
            <a:r>
              <a:rPr lang="en-US" i="1" dirty="0"/>
              <a:t>DIR email: CARDS@dir.nv.gov</a:t>
            </a:r>
          </a:p>
          <a:p>
            <a:pPr marL="342900" indent="-342900" algn="l">
              <a:buClr>
                <a:schemeClr val="bg1"/>
              </a:buClr>
              <a:buAutoNum type="alphaUcPeriod"/>
            </a:pPr>
            <a:r>
              <a:rPr lang="en-US" i="1" dirty="0"/>
              <a:t>Both B and C</a:t>
            </a:r>
          </a:p>
        </p:txBody>
      </p:sp>
      <p:pic>
        <p:nvPicPr>
          <p:cNvPr id="9" name="Picture 6">
            <a:extLst>
              <a:ext uri="{FF2B5EF4-FFF2-40B4-BE49-F238E27FC236}">
                <a16:creationId xmlns:a16="http://schemas.microsoft.com/office/drawing/2014/main" id="{F6789916-E19F-0AE9-03A4-BFE18EF53977}"/>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867399" y="585167"/>
            <a:ext cx="457200" cy="457200"/>
          </a:xfrm>
          <a:prstGeom prst="rect">
            <a:avLst/>
          </a:prstGeom>
        </p:spPr>
      </p:pic>
    </p:spTree>
    <p:extLst>
      <p:ext uri="{BB962C8B-B14F-4D97-AF65-F5344CB8AC3E}">
        <p14:creationId xmlns:p14="http://schemas.microsoft.com/office/powerpoint/2010/main" val="191830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a:xfrm>
            <a:off x="925039" y="4669987"/>
            <a:ext cx="10352561" cy="2188013"/>
          </a:xfrm>
        </p:spPr>
        <p:txBody>
          <a:bodyPr/>
          <a:lstStyle/>
          <a:p>
            <a:r>
              <a:rPr lang="en-US" dirty="0"/>
              <a:t>For any questions after this presentation, reach out to </a:t>
            </a:r>
            <a:r>
              <a:rPr lang="nl-NL" dirty="0"/>
              <a:t>wcshelp@dir.nv.gov</a:t>
            </a:r>
          </a:p>
          <a:p>
            <a:r>
              <a:rPr lang="nl-NL" dirty="0"/>
              <a:t>You may contact:</a:t>
            </a:r>
          </a:p>
          <a:p>
            <a:r>
              <a:rPr lang="nl-NL" dirty="0"/>
              <a:t>Blanca Villarreal-Rodriguez, SI Coordinator - Compliance/Audit Investigator III at brodriguez@dir.nv.gov</a:t>
            </a:r>
          </a:p>
          <a:p>
            <a:r>
              <a:rPr lang="nl-NL" dirty="0"/>
              <a:t>Jolene Pirnie, Insurer Compliance Unit Chief Compliance/Audit Investigator at jpirnie@dir.nv.gov</a:t>
            </a:r>
          </a:p>
          <a:p>
            <a:r>
              <a:rPr lang="nl-NL" dirty="0"/>
              <a:t>Alisa Reed, Compliance/Audit Investigator III at areed@dir.nv.gov </a:t>
            </a:r>
          </a:p>
          <a:p>
            <a:r>
              <a:rPr lang="nl-NL" dirty="0"/>
              <a:t>Cristina Grimm, Administrative Assistant II at c.grimm@dir.nv.gov</a:t>
            </a:r>
            <a:endParaRPr lang="en-US" dirty="0"/>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a:xfrm>
            <a:off x="925039" y="2043008"/>
            <a:ext cx="10352561" cy="2489362"/>
          </a:xfrm>
        </p:spPr>
        <p:txBody>
          <a:bodyPr/>
          <a:lstStyle/>
          <a:p>
            <a:r>
              <a:rPr lang="en-US" dirty="0"/>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203: D-37 subsequent injury webform</a:t>
            </a:r>
          </a:p>
        </p:txBody>
      </p:sp>
    </p:spTree>
    <p:extLst>
      <p:ext uri="{BB962C8B-B14F-4D97-AF65-F5344CB8AC3E}">
        <p14:creationId xmlns:p14="http://schemas.microsoft.com/office/powerpoint/2010/main" val="170491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649673"/>
            <a:ext cx="10972800" cy="3862265"/>
          </a:xfrm>
        </p:spPr>
        <p:txBody>
          <a:bodyPr/>
          <a:lstStyle/>
          <a:p>
            <a:r>
              <a:rPr lang="en-US" dirty="0">
                <a:latin typeface="Gibson"/>
              </a:rPr>
              <a:t>The D-37 (subsequent injury) webform allows users to submit initial and supplemental subsequent injury data. Some things to note about the D-37:</a:t>
            </a:r>
          </a:p>
          <a:p>
            <a:endParaRPr lang="en-US" dirty="0">
              <a:latin typeface="Gibson"/>
            </a:endParaRPr>
          </a:p>
          <a:p>
            <a:pPr marL="285750" indent="-285750">
              <a:buFont typeface="Arial" panose="020B0604020202020204" pitchFamily="34" charset="0"/>
              <a:buChar char="•"/>
            </a:pPr>
            <a:r>
              <a:rPr lang="en-US" dirty="0">
                <a:latin typeface="Gibson"/>
              </a:rPr>
              <a:t>It is only available to insurer, TPA, and attorney user types </a:t>
            </a:r>
          </a:p>
          <a:p>
            <a:pPr marL="285750" indent="-285750">
              <a:buFont typeface="Arial" panose="020B0604020202020204" pitchFamily="34" charset="0"/>
              <a:buChar char="•"/>
            </a:pPr>
            <a:r>
              <a:rPr lang="en-US" dirty="0">
                <a:latin typeface="Gibson"/>
              </a:rPr>
              <a:t>All initial and supplemental requests must be submitted through the CARDS D-37 webform. WCS will no longer accept paper copies or email submissions, effective June 2, 2025</a:t>
            </a:r>
          </a:p>
          <a:p>
            <a:pPr marL="285750" indent="-285750">
              <a:buFont typeface="Arial" panose="020B0604020202020204" pitchFamily="34" charset="0"/>
              <a:buChar char="•"/>
            </a:pPr>
            <a:r>
              <a:rPr lang="en-US" dirty="0">
                <a:latin typeface="Gibson"/>
              </a:rPr>
              <a:t>To initiate the form, the user must link to an existing claim</a:t>
            </a:r>
          </a:p>
          <a:p>
            <a:pPr marL="285750" indent="-285750">
              <a:buFont typeface="Arial" panose="020B0604020202020204" pitchFamily="34" charset="0"/>
              <a:buChar char="•"/>
            </a:pPr>
            <a:r>
              <a:rPr lang="en-US" dirty="0"/>
              <a:t>The D-37 consists of 8 parts, collecting information about the request along with multiple document uploads</a:t>
            </a:r>
          </a:p>
          <a:p>
            <a:pPr marL="285750" indent="-285750">
              <a:buFont typeface="Arial" panose="020B0604020202020204" pitchFamily="34" charset="0"/>
              <a:buChar char="•"/>
            </a:pPr>
            <a:r>
              <a:rPr lang="en-US" dirty="0"/>
              <a:t>Once the request is submitted, the Subsequent Injury Unit will begin reviewing the request to determine the validity of the request and that all criteria has been met pursuant to the Nevada Revised Statutes (NRS) and Nevada Administrative Code (NAC)</a:t>
            </a:r>
          </a:p>
          <a:p>
            <a:pPr marL="285750" indent="-285750">
              <a:buFont typeface="Arial" panose="020B0604020202020204" pitchFamily="34" charset="0"/>
              <a:buChar char="•"/>
            </a:pPr>
            <a:r>
              <a:rPr lang="en-US" dirty="0"/>
              <a:t>The Ticket Number (TK-0000-000) will be linked to the request and can be used for communication with the division if additional documentation or information is requested once the review of the request has begun</a:t>
            </a:r>
          </a:p>
          <a:p>
            <a:endParaRPr lang="en-US" dirty="0">
              <a:latin typeface="Gibson"/>
            </a:endParaRP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The D-37 Webform</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599" y="1346061"/>
            <a:ext cx="6094209" cy="281404"/>
          </a:xfrm>
          <a:prstGeom prst="rect">
            <a:avLst/>
          </a:prstGeom>
        </p:spPr>
        <p:txBody>
          <a:bodyPr vert="horz" lIns="0" tIns="0" rIns="0" bIns="0" rtlCol="0" anchor="t">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a:rPr>
              <a:t>OVERVIEW</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49267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418794"/>
            <a:ext cx="10972800" cy="981634"/>
          </a:xfrm>
        </p:spPr>
        <p:txBody>
          <a:bodyPr/>
          <a:lstStyle/>
          <a:p>
            <a:pPr marL="0" marR="0">
              <a:spcBef>
                <a:spcPts val="0"/>
              </a:spcBef>
              <a:spcAft>
                <a:spcPts val="0"/>
              </a:spcAft>
            </a:pPr>
            <a:r>
              <a:rPr lang="en-US" dirty="0">
                <a:latin typeface="Aptos" panose="020B0004020202020204" pitchFamily="34" charset="0"/>
              </a:rPr>
              <a:t>Permissions for the D-37 webform can only be set by an account administrator. Account admins can set or change permissions for any active user from the User Access Management page, available from the Forms and Tools menu.  Please contact your account administrator for access to the Subsequent Injury D-37 webform. </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D-37 User Permissions</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600" y="1137389"/>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dirty="0">
                <a:solidFill>
                  <a:srgbClr val="333F48"/>
                </a:solidFill>
                <a:latin typeface="Aptos" panose="020B0004020202020204" pitchFamily="34" charset="0"/>
              </a:rPr>
              <a:t>USER ACCESS TO THE WEBFORM</a:t>
            </a:r>
            <a:endParaRPr kumimoji="0" lang="en-US" sz="1000" b="1" i="0" u="none" strike="noStrike" kern="1200" cap="none" spc="150" normalizeH="0" baseline="0" noProof="0" dirty="0">
              <a:ln>
                <a:noFill/>
              </a:ln>
              <a:solidFill>
                <a:srgbClr val="333F48"/>
              </a:solidFill>
              <a:effectLst/>
              <a:uLnTx/>
              <a:uFillTx/>
              <a:latin typeface="Aptos" panose="020B0004020202020204" pitchFamily="34" charset="0"/>
              <a:ea typeface="+mn-ea"/>
              <a:cs typeface="+mn-cs"/>
            </a:endParaRPr>
          </a:p>
        </p:txBody>
      </p:sp>
      <p:pic>
        <p:nvPicPr>
          <p:cNvPr id="6" name="Picture 5">
            <a:extLst>
              <a:ext uri="{FF2B5EF4-FFF2-40B4-BE49-F238E27FC236}">
                <a16:creationId xmlns:a16="http://schemas.microsoft.com/office/drawing/2014/main" id="{840E9CE1-34F4-8CC5-3639-86A9E81587B5}"/>
              </a:ext>
            </a:extLst>
          </p:cNvPr>
          <p:cNvPicPr>
            <a:picLocks noChangeAspect="1"/>
          </p:cNvPicPr>
          <p:nvPr/>
        </p:nvPicPr>
        <p:blipFill>
          <a:blip r:embed="rId3"/>
          <a:stretch>
            <a:fillRect/>
          </a:stretch>
        </p:blipFill>
        <p:spPr>
          <a:xfrm>
            <a:off x="727433" y="2702533"/>
            <a:ext cx="2037032" cy="3186528"/>
          </a:xfrm>
          <a:prstGeom prst="rect">
            <a:avLst/>
          </a:prstGeom>
          <a:ln>
            <a:solidFill>
              <a:schemeClr val="accent4"/>
            </a:solidFill>
          </a:ln>
        </p:spPr>
      </p:pic>
      <p:sp>
        <p:nvSpPr>
          <p:cNvPr id="7" name="Rectangle 6">
            <a:extLst>
              <a:ext uri="{FF2B5EF4-FFF2-40B4-BE49-F238E27FC236}">
                <a16:creationId xmlns:a16="http://schemas.microsoft.com/office/drawing/2014/main" id="{86B63448-6566-6745-47AB-AA157EC9A882}"/>
              </a:ext>
            </a:extLst>
          </p:cNvPr>
          <p:cNvSpPr/>
          <p:nvPr/>
        </p:nvSpPr>
        <p:spPr>
          <a:xfrm>
            <a:off x="727432" y="3778490"/>
            <a:ext cx="1675525"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9" name="Picture 8">
            <a:extLst>
              <a:ext uri="{FF2B5EF4-FFF2-40B4-BE49-F238E27FC236}">
                <a16:creationId xmlns:a16="http://schemas.microsoft.com/office/drawing/2014/main" id="{7676FDAC-5814-F6CA-FED5-F4C5CC109193}"/>
              </a:ext>
            </a:extLst>
          </p:cNvPr>
          <p:cNvPicPr>
            <a:picLocks noChangeAspect="1"/>
          </p:cNvPicPr>
          <p:nvPr/>
        </p:nvPicPr>
        <p:blipFill>
          <a:blip r:embed="rId4"/>
          <a:stretch>
            <a:fillRect/>
          </a:stretch>
        </p:blipFill>
        <p:spPr>
          <a:xfrm>
            <a:off x="4019106" y="2400427"/>
            <a:ext cx="6932428" cy="3790740"/>
          </a:xfrm>
          <a:prstGeom prst="rect">
            <a:avLst/>
          </a:prstGeom>
          <a:ln>
            <a:solidFill>
              <a:schemeClr val="accent4"/>
            </a:solidFill>
          </a:ln>
        </p:spPr>
      </p:pic>
      <p:sp>
        <p:nvSpPr>
          <p:cNvPr id="10" name="Rectangle 9">
            <a:extLst>
              <a:ext uri="{FF2B5EF4-FFF2-40B4-BE49-F238E27FC236}">
                <a16:creationId xmlns:a16="http://schemas.microsoft.com/office/drawing/2014/main" id="{60BE1F8A-286C-A67F-0E87-312376C4258F}"/>
              </a:ext>
            </a:extLst>
          </p:cNvPr>
          <p:cNvSpPr/>
          <p:nvPr/>
        </p:nvSpPr>
        <p:spPr>
          <a:xfrm>
            <a:off x="4019107" y="5552105"/>
            <a:ext cx="1460206" cy="231102"/>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252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97C404-C31A-EB70-148F-1FE959C03300}"/>
              </a:ext>
            </a:extLst>
          </p:cNvPr>
          <p:cNvSpPr>
            <a:spLocks noGrp="1"/>
          </p:cNvSpPr>
          <p:nvPr>
            <p:ph type="body" sz="quarter" idx="79"/>
          </p:nvPr>
        </p:nvSpPr>
        <p:spPr/>
        <p:txBody>
          <a:bodyPr/>
          <a:lstStyle/>
          <a:p>
            <a:r>
              <a:rPr lang="en-US" dirty="0"/>
              <a:t>If a user has been granted subsequent injury permissions, they will have multiple ways to access the D-37 webform:</a:t>
            </a:r>
          </a:p>
          <a:p>
            <a:pPr marL="285750" indent="-285750">
              <a:buFont typeface="Arial" panose="020B0604020202020204" pitchFamily="34" charset="0"/>
              <a:buChar char="•"/>
            </a:pPr>
            <a:r>
              <a:rPr lang="en-US" dirty="0"/>
              <a:t>The Forms and Tools menu.  You may select D-37: New Request (on the right side of the screen)</a:t>
            </a:r>
          </a:p>
          <a:p>
            <a:pPr marL="285750" indent="-285750">
              <a:buFont typeface="Arial" panose="020B0604020202020204" pitchFamily="34" charset="0"/>
              <a:buChar char="•"/>
            </a:pPr>
            <a:r>
              <a:rPr lang="en-US" dirty="0"/>
              <a:t>The action menu on individual claims in the claim submission table – the Claim must be in the “Accepted” status to initiate the webform from the Claim Submissions table</a:t>
            </a:r>
            <a:endParaRPr lang="en-US" b="1" i="1" u="sng" dirty="0">
              <a:solidFill>
                <a:srgbClr val="FF0000"/>
              </a:solidFill>
            </a:endParaRPr>
          </a:p>
        </p:txBody>
      </p:sp>
      <p:sp>
        <p:nvSpPr>
          <p:cNvPr id="2" name="Title 1">
            <a:extLst>
              <a:ext uri="{FF2B5EF4-FFF2-40B4-BE49-F238E27FC236}">
                <a16:creationId xmlns:a16="http://schemas.microsoft.com/office/drawing/2014/main" id="{4522449D-640D-D842-A190-A79F8DA8CE19}"/>
              </a:ext>
            </a:extLst>
          </p:cNvPr>
          <p:cNvSpPr>
            <a:spLocks noGrp="1"/>
          </p:cNvSpPr>
          <p:nvPr>
            <p:ph type="title"/>
          </p:nvPr>
        </p:nvSpPr>
        <p:spPr/>
        <p:txBody>
          <a:bodyPr/>
          <a:lstStyle/>
          <a:p>
            <a:r>
              <a:rPr lang="en-US"/>
              <a:t>Navigating to the D-37 Webform</a:t>
            </a:r>
          </a:p>
        </p:txBody>
      </p:sp>
      <p:pic>
        <p:nvPicPr>
          <p:cNvPr id="4" name="Picture 3">
            <a:extLst>
              <a:ext uri="{FF2B5EF4-FFF2-40B4-BE49-F238E27FC236}">
                <a16:creationId xmlns:a16="http://schemas.microsoft.com/office/drawing/2014/main" id="{09AA8236-1403-ABF0-3BEF-6941E2E58DF1}"/>
              </a:ext>
            </a:extLst>
          </p:cNvPr>
          <p:cNvPicPr>
            <a:picLocks noChangeAspect="1"/>
          </p:cNvPicPr>
          <p:nvPr/>
        </p:nvPicPr>
        <p:blipFill>
          <a:blip r:embed="rId2"/>
          <a:stretch>
            <a:fillRect/>
          </a:stretch>
        </p:blipFill>
        <p:spPr>
          <a:xfrm>
            <a:off x="697992" y="2875262"/>
            <a:ext cx="2036240" cy="3188484"/>
          </a:xfrm>
          <a:prstGeom prst="rect">
            <a:avLst/>
          </a:prstGeom>
          <a:ln>
            <a:solidFill>
              <a:schemeClr val="accent4"/>
            </a:solidFill>
          </a:ln>
        </p:spPr>
      </p:pic>
      <p:sp>
        <p:nvSpPr>
          <p:cNvPr id="5" name="Rectangle 4">
            <a:extLst>
              <a:ext uri="{FF2B5EF4-FFF2-40B4-BE49-F238E27FC236}">
                <a16:creationId xmlns:a16="http://schemas.microsoft.com/office/drawing/2014/main" id="{6BA55CD7-E942-1E4C-F10D-9EF92A498D53}"/>
              </a:ext>
            </a:extLst>
          </p:cNvPr>
          <p:cNvSpPr/>
          <p:nvPr/>
        </p:nvSpPr>
        <p:spPr>
          <a:xfrm>
            <a:off x="578098" y="3711804"/>
            <a:ext cx="1675525"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Picture 6">
            <a:extLst>
              <a:ext uri="{FF2B5EF4-FFF2-40B4-BE49-F238E27FC236}">
                <a16:creationId xmlns:a16="http://schemas.microsoft.com/office/drawing/2014/main" id="{C5287992-295D-2F75-72D0-6CD1BEEA9A28}"/>
              </a:ext>
            </a:extLst>
          </p:cNvPr>
          <p:cNvPicPr>
            <a:picLocks noChangeAspect="1"/>
          </p:cNvPicPr>
          <p:nvPr/>
        </p:nvPicPr>
        <p:blipFill>
          <a:blip r:embed="rId3"/>
          <a:stretch>
            <a:fillRect/>
          </a:stretch>
        </p:blipFill>
        <p:spPr>
          <a:xfrm>
            <a:off x="3324447" y="2875262"/>
            <a:ext cx="8456428" cy="2374982"/>
          </a:xfrm>
          <a:prstGeom prst="rect">
            <a:avLst/>
          </a:prstGeom>
          <a:ln>
            <a:solidFill>
              <a:schemeClr val="accent4"/>
            </a:solidFill>
          </a:ln>
        </p:spPr>
      </p:pic>
      <p:sp>
        <p:nvSpPr>
          <p:cNvPr id="8" name="Rectangle 7">
            <a:extLst>
              <a:ext uri="{FF2B5EF4-FFF2-40B4-BE49-F238E27FC236}">
                <a16:creationId xmlns:a16="http://schemas.microsoft.com/office/drawing/2014/main" id="{D4708496-ED54-767A-E979-96B85B0747F7}"/>
              </a:ext>
            </a:extLst>
          </p:cNvPr>
          <p:cNvSpPr/>
          <p:nvPr/>
        </p:nvSpPr>
        <p:spPr>
          <a:xfrm>
            <a:off x="10568763" y="4479850"/>
            <a:ext cx="1155404" cy="249865"/>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TextBox 11">
            <a:extLst>
              <a:ext uri="{FF2B5EF4-FFF2-40B4-BE49-F238E27FC236}">
                <a16:creationId xmlns:a16="http://schemas.microsoft.com/office/drawing/2014/main" id="{C7F818C8-CF7F-1F4D-0A48-53C19DE27467}"/>
              </a:ext>
            </a:extLst>
          </p:cNvPr>
          <p:cNvSpPr txBox="1"/>
          <p:nvPr/>
        </p:nvSpPr>
        <p:spPr>
          <a:xfrm>
            <a:off x="7845552" y="5715000"/>
            <a:ext cx="2953512" cy="704088"/>
          </a:xfrm>
          <a:prstGeom prst="rect">
            <a:avLst/>
          </a:prstGeom>
        </p:spPr>
        <p:txBody>
          <a:bodyPr vert="horz" wrap="none" lIns="0" tIns="0" rIns="0" bIns="0" rtlCol="0" anchor="t" anchorCtr="0">
            <a:noAutofit/>
          </a:bodyPr>
          <a:lstStyle/>
          <a:p>
            <a:pPr algn="l">
              <a:buClr>
                <a:srgbClr val="00A5DF"/>
              </a:buClr>
            </a:pPr>
            <a:r>
              <a:rPr lang="en-US" sz="1200" kern="900" spc="20" dirty="0">
                <a:latin typeface="Gibson" panose="02000000000000000000" pitchFamily="2" charset="77"/>
              </a:rPr>
              <a:t>The user may select the ellipsis menu (three</a:t>
            </a:r>
          </a:p>
          <a:p>
            <a:pPr algn="l">
              <a:buClr>
                <a:srgbClr val="00A5DF"/>
              </a:buClr>
            </a:pPr>
            <a:r>
              <a:rPr lang="en-US" sz="1200" kern="900" spc="20" dirty="0">
                <a:latin typeface="Gibson" panose="02000000000000000000" pitchFamily="2" charset="77"/>
              </a:rPr>
              <a:t> dots) located on the right side of the screen</a:t>
            </a:r>
          </a:p>
          <a:p>
            <a:pPr algn="l">
              <a:buClr>
                <a:srgbClr val="00A5DF"/>
              </a:buClr>
            </a:pPr>
            <a:r>
              <a:rPr lang="en-US" sz="1200" kern="900" spc="20" dirty="0">
                <a:latin typeface="Gibson" panose="02000000000000000000" pitchFamily="2" charset="77"/>
              </a:rPr>
              <a:t>and then select on D-37: New Request</a:t>
            </a:r>
          </a:p>
        </p:txBody>
      </p:sp>
      <p:cxnSp>
        <p:nvCxnSpPr>
          <p:cNvPr id="15" name="Connector: Elbow 14">
            <a:extLst>
              <a:ext uri="{FF2B5EF4-FFF2-40B4-BE49-F238E27FC236}">
                <a16:creationId xmlns:a16="http://schemas.microsoft.com/office/drawing/2014/main" id="{14C63E0C-C06E-956D-80F4-B23D616BF8B9}"/>
              </a:ext>
            </a:extLst>
          </p:cNvPr>
          <p:cNvCxnSpPr>
            <a:cxnSpLocks/>
          </p:cNvCxnSpPr>
          <p:nvPr/>
        </p:nvCxnSpPr>
        <p:spPr>
          <a:xfrm flipV="1">
            <a:off x="7784947" y="4297680"/>
            <a:ext cx="3597426" cy="1638986"/>
          </a:xfrm>
          <a:prstGeom prst="bentConnector3">
            <a:avLst>
              <a:gd name="adj1" fmla="val -414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3244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3F143-962F-904B-B762-5E5398AC357C}"/>
              </a:ext>
            </a:extLst>
          </p:cNvPr>
          <p:cNvSpPr>
            <a:spLocks noGrp="1"/>
          </p:cNvSpPr>
          <p:nvPr>
            <p:ph type="body" sz="quarter" idx="79"/>
          </p:nvPr>
        </p:nvSpPr>
        <p:spPr/>
        <p:txBody>
          <a:bodyPr/>
          <a:lstStyle/>
          <a:p>
            <a:r>
              <a:rPr lang="en-US"/>
              <a:t>To begin a new D-37 form, you must have a valid claim number along with the date of injury and date of birth. Upon successful search of a claim, the user can continue completing the request. </a:t>
            </a:r>
          </a:p>
        </p:txBody>
      </p:sp>
      <p:sp>
        <p:nvSpPr>
          <p:cNvPr id="3" name="Title 2">
            <a:extLst>
              <a:ext uri="{FF2B5EF4-FFF2-40B4-BE49-F238E27FC236}">
                <a16:creationId xmlns:a16="http://schemas.microsoft.com/office/drawing/2014/main" id="{1A297550-CE50-7C68-5D3C-CD01F9B15273}"/>
              </a:ext>
            </a:extLst>
          </p:cNvPr>
          <p:cNvSpPr>
            <a:spLocks noGrp="1"/>
          </p:cNvSpPr>
          <p:nvPr>
            <p:ph type="title"/>
          </p:nvPr>
        </p:nvSpPr>
        <p:spPr/>
        <p:txBody>
          <a:bodyPr/>
          <a:lstStyle/>
          <a:p>
            <a:r>
              <a:rPr lang="en-US"/>
              <a:t>Claim Search on the D-37 Webform</a:t>
            </a:r>
          </a:p>
        </p:txBody>
      </p:sp>
      <p:pic>
        <p:nvPicPr>
          <p:cNvPr id="6" name="Picture 5">
            <a:extLst>
              <a:ext uri="{FF2B5EF4-FFF2-40B4-BE49-F238E27FC236}">
                <a16:creationId xmlns:a16="http://schemas.microsoft.com/office/drawing/2014/main" id="{0D2C99FC-703D-5461-F5BA-CFECD6A1052C}"/>
              </a:ext>
            </a:extLst>
          </p:cNvPr>
          <p:cNvPicPr>
            <a:picLocks noChangeAspect="1"/>
          </p:cNvPicPr>
          <p:nvPr/>
        </p:nvPicPr>
        <p:blipFill>
          <a:blip r:embed="rId3"/>
          <a:stretch>
            <a:fillRect/>
          </a:stretch>
        </p:blipFill>
        <p:spPr>
          <a:xfrm>
            <a:off x="1938779" y="2013286"/>
            <a:ext cx="8314441" cy="4158914"/>
          </a:xfrm>
          <a:prstGeom prst="rect">
            <a:avLst/>
          </a:prstGeom>
          <a:ln>
            <a:solidFill>
              <a:schemeClr val="accent4"/>
            </a:solidFill>
          </a:ln>
        </p:spPr>
      </p:pic>
      <p:sp>
        <p:nvSpPr>
          <p:cNvPr id="4" name="TextBox 3">
            <a:extLst>
              <a:ext uri="{FF2B5EF4-FFF2-40B4-BE49-F238E27FC236}">
                <a16:creationId xmlns:a16="http://schemas.microsoft.com/office/drawing/2014/main" id="{6F81DB79-90F8-05FB-FFCE-CC2F0DD94790}"/>
              </a:ext>
            </a:extLst>
          </p:cNvPr>
          <p:cNvSpPr txBox="1"/>
          <p:nvPr/>
        </p:nvSpPr>
        <p:spPr>
          <a:xfrm>
            <a:off x="146303" y="5385816"/>
            <a:ext cx="1792475" cy="914400"/>
          </a:xfrm>
          <a:prstGeom prst="rect">
            <a:avLst/>
          </a:prstGeom>
        </p:spPr>
        <p:txBody>
          <a:bodyPr vert="horz" wrap="none" lIns="0" tIns="0" rIns="0" bIns="0" rtlCol="0" anchor="t" anchorCtr="0">
            <a:noAutofit/>
          </a:bodyPr>
          <a:lstStyle/>
          <a:p>
            <a:pPr algn="l">
              <a:buClr>
                <a:srgbClr val="00A5DF"/>
              </a:buClr>
            </a:pPr>
            <a:r>
              <a:rPr lang="en-US" sz="1200" kern="900" spc="20" dirty="0">
                <a:latin typeface="Gibson" panose="02000000000000000000" pitchFamily="2" charset="77"/>
              </a:rPr>
              <a:t>The user should select the</a:t>
            </a:r>
          </a:p>
          <a:p>
            <a:pPr algn="l">
              <a:buClr>
                <a:srgbClr val="00A5DF"/>
              </a:buClr>
            </a:pPr>
            <a:r>
              <a:rPr lang="en-US" sz="1200" kern="900" spc="20" dirty="0">
                <a:latin typeface="Gibson" panose="02000000000000000000" pitchFamily="2" charset="77"/>
              </a:rPr>
              <a:t>appropriate claim</a:t>
            </a:r>
          </a:p>
          <a:p>
            <a:pPr algn="l">
              <a:buClr>
                <a:srgbClr val="00A5DF"/>
              </a:buClr>
            </a:pPr>
            <a:r>
              <a:rPr lang="en-US" sz="1200" kern="900" spc="20" dirty="0">
                <a:latin typeface="Gibson" panose="02000000000000000000" pitchFamily="2" charset="77"/>
              </a:rPr>
              <a:t>corresponding to the </a:t>
            </a:r>
          </a:p>
          <a:p>
            <a:pPr algn="l">
              <a:buClr>
                <a:srgbClr val="00A5DF"/>
              </a:buClr>
            </a:pPr>
            <a:r>
              <a:rPr lang="en-US" sz="1200" kern="900" spc="20" dirty="0">
                <a:latin typeface="Gibson" panose="02000000000000000000" pitchFamily="2" charset="77"/>
              </a:rPr>
              <a:t>request and then select the</a:t>
            </a:r>
          </a:p>
          <a:p>
            <a:pPr algn="l">
              <a:buClr>
                <a:srgbClr val="00A5DF"/>
              </a:buClr>
            </a:pPr>
            <a:r>
              <a:rPr lang="en-US" sz="1200" kern="900" spc="20" dirty="0">
                <a:latin typeface="Gibson" panose="02000000000000000000" pitchFamily="2" charset="77"/>
              </a:rPr>
              <a:t> “Next” button</a:t>
            </a:r>
          </a:p>
        </p:txBody>
      </p:sp>
      <p:cxnSp>
        <p:nvCxnSpPr>
          <p:cNvPr id="21" name="Connector: Elbow 20">
            <a:extLst>
              <a:ext uri="{FF2B5EF4-FFF2-40B4-BE49-F238E27FC236}">
                <a16:creationId xmlns:a16="http://schemas.microsoft.com/office/drawing/2014/main" id="{896A991D-5499-3A38-DB12-21361E087374}"/>
              </a:ext>
            </a:extLst>
          </p:cNvPr>
          <p:cNvCxnSpPr>
            <a:cxnSpLocks/>
          </p:cNvCxnSpPr>
          <p:nvPr/>
        </p:nvCxnSpPr>
        <p:spPr>
          <a:xfrm flipV="1">
            <a:off x="1636776" y="5312664"/>
            <a:ext cx="466344" cy="438912"/>
          </a:xfrm>
          <a:prstGeom prst="bentConnector3">
            <a:avLst>
              <a:gd name="adj1" fmla="val 50000"/>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nector: Elbow 25">
            <a:extLst>
              <a:ext uri="{FF2B5EF4-FFF2-40B4-BE49-F238E27FC236}">
                <a16:creationId xmlns:a16="http://schemas.microsoft.com/office/drawing/2014/main" id="{65A01101-85BE-DEEA-30E4-AA47781FAB61}"/>
              </a:ext>
            </a:extLst>
          </p:cNvPr>
          <p:cNvCxnSpPr>
            <a:cxnSpLocks/>
          </p:cNvCxnSpPr>
          <p:nvPr/>
        </p:nvCxnSpPr>
        <p:spPr>
          <a:xfrm flipV="1">
            <a:off x="1216152" y="6053328"/>
            <a:ext cx="8028432" cy="123307"/>
          </a:xfrm>
          <a:prstGeom prst="bentConnector3">
            <a:avLst>
              <a:gd name="adj1" fmla="val 50000"/>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7755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3B28-4FD4-0025-3402-1BC5D64129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B5D29C-597A-CF28-BD84-1FADBEC3841F}"/>
              </a:ext>
            </a:extLst>
          </p:cNvPr>
          <p:cNvSpPr>
            <a:spLocks noGrp="1"/>
          </p:cNvSpPr>
          <p:nvPr>
            <p:ph type="body" sz="quarter" idx="79"/>
          </p:nvPr>
        </p:nvSpPr>
        <p:spPr/>
        <p:txBody>
          <a:bodyPr/>
          <a:lstStyle/>
          <a:p>
            <a:r>
              <a:rPr lang="en-US" dirty="0"/>
              <a:t>For supplemental requests, if a ticket number was provided for a previous request, the number may also be used as an additional search parameter. </a:t>
            </a:r>
          </a:p>
        </p:txBody>
      </p:sp>
      <p:sp>
        <p:nvSpPr>
          <p:cNvPr id="3" name="Title 2">
            <a:extLst>
              <a:ext uri="{FF2B5EF4-FFF2-40B4-BE49-F238E27FC236}">
                <a16:creationId xmlns:a16="http://schemas.microsoft.com/office/drawing/2014/main" id="{9A085880-C1BC-2E95-DAED-D7A63A9B6079}"/>
              </a:ext>
            </a:extLst>
          </p:cNvPr>
          <p:cNvSpPr>
            <a:spLocks noGrp="1"/>
          </p:cNvSpPr>
          <p:nvPr>
            <p:ph type="title"/>
          </p:nvPr>
        </p:nvSpPr>
        <p:spPr/>
        <p:txBody>
          <a:bodyPr/>
          <a:lstStyle/>
          <a:p>
            <a:r>
              <a:rPr lang="en-US"/>
              <a:t>Claim Search on the D-37 Webform</a:t>
            </a:r>
          </a:p>
        </p:txBody>
      </p:sp>
      <p:pic>
        <p:nvPicPr>
          <p:cNvPr id="10" name="Picture 9">
            <a:extLst>
              <a:ext uri="{FF2B5EF4-FFF2-40B4-BE49-F238E27FC236}">
                <a16:creationId xmlns:a16="http://schemas.microsoft.com/office/drawing/2014/main" id="{40C5FC7F-9010-4D5B-CB82-CBA7B768E248}"/>
              </a:ext>
            </a:extLst>
          </p:cNvPr>
          <p:cNvPicPr>
            <a:picLocks noChangeAspect="1"/>
          </p:cNvPicPr>
          <p:nvPr/>
        </p:nvPicPr>
        <p:blipFill>
          <a:blip r:embed="rId3"/>
          <a:stretch>
            <a:fillRect/>
          </a:stretch>
        </p:blipFill>
        <p:spPr>
          <a:xfrm>
            <a:off x="1170071" y="2096962"/>
            <a:ext cx="9851858" cy="3932563"/>
          </a:xfrm>
          <a:prstGeom prst="rect">
            <a:avLst/>
          </a:prstGeom>
          <a:ln>
            <a:solidFill>
              <a:schemeClr val="accent4"/>
            </a:solidFill>
          </a:ln>
        </p:spPr>
      </p:pic>
    </p:spTree>
    <p:extLst>
      <p:ext uri="{BB962C8B-B14F-4D97-AF65-F5344CB8AC3E}">
        <p14:creationId xmlns:p14="http://schemas.microsoft.com/office/powerpoint/2010/main" val="51929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E87BA-7998-FFB9-82F3-76F784461711}"/>
              </a:ext>
            </a:extLst>
          </p:cNvPr>
          <p:cNvSpPr>
            <a:spLocks noGrp="1"/>
          </p:cNvSpPr>
          <p:nvPr>
            <p:ph type="body" sz="quarter" idx="79"/>
          </p:nvPr>
        </p:nvSpPr>
        <p:spPr/>
        <p:txBody>
          <a:bodyPr/>
          <a:lstStyle/>
          <a:p>
            <a:r>
              <a:rPr lang="en-US" dirty="0"/>
              <a:t>After you select your claim, you may advance to the next page and begin filling out the D-37. Part 1 of the webform collects basic information about the submitter and the user can verify the claim information </a:t>
            </a:r>
          </a:p>
        </p:txBody>
      </p:sp>
      <p:sp>
        <p:nvSpPr>
          <p:cNvPr id="3" name="Title 2">
            <a:extLst>
              <a:ext uri="{FF2B5EF4-FFF2-40B4-BE49-F238E27FC236}">
                <a16:creationId xmlns:a16="http://schemas.microsoft.com/office/drawing/2014/main" id="{73FD40EE-7120-AC4B-5CE5-B5286055B072}"/>
              </a:ext>
            </a:extLst>
          </p:cNvPr>
          <p:cNvSpPr>
            <a:spLocks noGrp="1"/>
          </p:cNvSpPr>
          <p:nvPr>
            <p:ph type="title"/>
          </p:nvPr>
        </p:nvSpPr>
        <p:spPr/>
        <p:txBody>
          <a:bodyPr/>
          <a:lstStyle/>
          <a:p>
            <a:r>
              <a:rPr lang="en-US"/>
              <a:t>Part 1 of the D-37 Webform </a:t>
            </a:r>
          </a:p>
        </p:txBody>
      </p:sp>
      <p:pic>
        <p:nvPicPr>
          <p:cNvPr id="5" name="Picture 4">
            <a:extLst>
              <a:ext uri="{FF2B5EF4-FFF2-40B4-BE49-F238E27FC236}">
                <a16:creationId xmlns:a16="http://schemas.microsoft.com/office/drawing/2014/main" id="{9F74DB61-6276-6B9E-64B4-ABDE92BB9D73}"/>
              </a:ext>
            </a:extLst>
          </p:cNvPr>
          <p:cNvPicPr>
            <a:picLocks noChangeAspect="1"/>
          </p:cNvPicPr>
          <p:nvPr/>
        </p:nvPicPr>
        <p:blipFill>
          <a:blip r:embed="rId3"/>
          <a:srcRect r="1768"/>
          <a:stretch/>
        </p:blipFill>
        <p:spPr>
          <a:xfrm>
            <a:off x="609600" y="2167753"/>
            <a:ext cx="7485321" cy="4118341"/>
          </a:xfrm>
          <a:prstGeom prst="rect">
            <a:avLst/>
          </a:prstGeom>
          <a:ln>
            <a:solidFill>
              <a:schemeClr val="accent4"/>
            </a:solidFill>
          </a:ln>
        </p:spPr>
      </p:pic>
      <p:sp>
        <p:nvSpPr>
          <p:cNvPr id="6" name="Rectangle 5">
            <a:extLst>
              <a:ext uri="{FF2B5EF4-FFF2-40B4-BE49-F238E27FC236}">
                <a16:creationId xmlns:a16="http://schemas.microsoft.com/office/drawing/2014/main" id="{2CAC385D-A11C-421F-CCB2-7EE2B997692A}"/>
              </a:ext>
            </a:extLst>
          </p:cNvPr>
          <p:cNvSpPr/>
          <p:nvPr/>
        </p:nvSpPr>
        <p:spPr>
          <a:xfrm>
            <a:off x="8313584" y="2038447"/>
            <a:ext cx="3341657" cy="1801322"/>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b="1" kern="900">
                <a:latin typeface="Aptos" panose="020B0004020202020204" pitchFamily="34" charset="0"/>
              </a:rPr>
              <a:t>Note:</a:t>
            </a:r>
            <a:r>
              <a:rPr lang="en-US" sz="1600" kern="900">
                <a:latin typeface="Aptos" panose="020B0004020202020204" pitchFamily="34" charset="0"/>
              </a:rPr>
              <a:t> Use the save button if you need to fill out the webform over multiple sessions, if you leave the page or press the cancel button your progress will not be saved.</a:t>
            </a:r>
            <a:endParaRPr lang="en-US" sz="1600" b="1" kern="900">
              <a:latin typeface="Aptos" panose="020B0004020202020204" pitchFamily="34" charset="0"/>
            </a:endParaRPr>
          </a:p>
        </p:txBody>
      </p:sp>
      <p:sp>
        <p:nvSpPr>
          <p:cNvPr id="7" name="Rectangle 6">
            <a:extLst>
              <a:ext uri="{FF2B5EF4-FFF2-40B4-BE49-F238E27FC236}">
                <a16:creationId xmlns:a16="http://schemas.microsoft.com/office/drawing/2014/main" id="{C27379BD-B298-FAD6-8485-0FEFB2C80112}"/>
              </a:ext>
            </a:extLst>
          </p:cNvPr>
          <p:cNvSpPr/>
          <p:nvPr/>
        </p:nvSpPr>
        <p:spPr>
          <a:xfrm>
            <a:off x="7215964" y="5908638"/>
            <a:ext cx="400894" cy="27534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11" name="Connector: Elbow 10">
            <a:extLst>
              <a:ext uri="{FF2B5EF4-FFF2-40B4-BE49-F238E27FC236}">
                <a16:creationId xmlns:a16="http://schemas.microsoft.com/office/drawing/2014/main" id="{C031A0A6-F4D4-5EF3-DD34-31F4BAA4C6FE}"/>
              </a:ext>
            </a:extLst>
          </p:cNvPr>
          <p:cNvCxnSpPr>
            <a:cxnSpLocks/>
          </p:cNvCxnSpPr>
          <p:nvPr/>
        </p:nvCxnSpPr>
        <p:spPr>
          <a:xfrm rot="10800000" flipV="1">
            <a:off x="7403806" y="2939108"/>
            <a:ext cx="909778" cy="2969530"/>
          </a:xfrm>
          <a:prstGeom prst="bentConnector2">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8" name="Rectangle 7">
            <a:extLst>
              <a:ext uri="{FF2B5EF4-FFF2-40B4-BE49-F238E27FC236}">
                <a16:creationId xmlns:a16="http://schemas.microsoft.com/office/drawing/2014/main" id="{957E3D45-6544-4B37-B48B-0B24C2301697}"/>
              </a:ext>
            </a:extLst>
          </p:cNvPr>
          <p:cNvSpPr/>
          <p:nvPr/>
        </p:nvSpPr>
        <p:spPr>
          <a:xfrm>
            <a:off x="8476480" y="4226923"/>
            <a:ext cx="3015864" cy="1440333"/>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b="1" kern="900">
                <a:latin typeface="Aptos" panose="020B0004020202020204" pitchFamily="34" charset="0"/>
              </a:rPr>
              <a:t>Note:</a:t>
            </a:r>
            <a:r>
              <a:rPr lang="en-US" sz="1600" kern="900">
                <a:latin typeface="Aptos" panose="020B0004020202020204" pitchFamily="34" charset="0"/>
              </a:rPr>
              <a:t> The Request Type will prepopulate, based on whether the Claim is linked to an existing request </a:t>
            </a:r>
            <a:endParaRPr lang="en-US" sz="1600" b="1" kern="900">
              <a:latin typeface="Aptos" panose="020B0004020202020204" pitchFamily="34" charset="0"/>
            </a:endParaRPr>
          </a:p>
        </p:txBody>
      </p:sp>
      <p:sp>
        <p:nvSpPr>
          <p:cNvPr id="9" name="Rectangle 8">
            <a:extLst>
              <a:ext uri="{FF2B5EF4-FFF2-40B4-BE49-F238E27FC236}">
                <a16:creationId xmlns:a16="http://schemas.microsoft.com/office/drawing/2014/main" id="{C310BE7C-E270-771A-CB37-36577EF3EE0F}"/>
              </a:ext>
            </a:extLst>
          </p:cNvPr>
          <p:cNvSpPr/>
          <p:nvPr/>
        </p:nvSpPr>
        <p:spPr>
          <a:xfrm>
            <a:off x="740516" y="5546092"/>
            <a:ext cx="1833001" cy="27534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10" name="Connector: Elbow 9">
            <a:extLst>
              <a:ext uri="{FF2B5EF4-FFF2-40B4-BE49-F238E27FC236}">
                <a16:creationId xmlns:a16="http://schemas.microsoft.com/office/drawing/2014/main" id="{03A1BAEA-C373-A8F3-F1B4-27B1BEF50CFE}"/>
              </a:ext>
            </a:extLst>
          </p:cNvPr>
          <p:cNvCxnSpPr>
            <a:cxnSpLocks/>
          </p:cNvCxnSpPr>
          <p:nvPr/>
        </p:nvCxnSpPr>
        <p:spPr>
          <a:xfrm rot="5400000">
            <a:off x="5743624" y="1580650"/>
            <a:ext cx="154183" cy="8327395"/>
          </a:xfrm>
          <a:prstGeom prst="bentConnector3">
            <a:avLst>
              <a:gd name="adj1" fmla="val 401116"/>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0214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F8F5-B41B-39C1-AD39-62D01AC565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2524BD-81C0-6779-7C8C-9541E2FA7DC9}"/>
              </a:ext>
            </a:extLst>
          </p:cNvPr>
          <p:cNvSpPr>
            <a:spLocks noGrp="1"/>
          </p:cNvSpPr>
          <p:nvPr>
            <p:ph type="body" sz="quarter" idx="79"/>
          </p:nvPr>
        </p:nvSpPr>
        <p:spPr/>
        <p:txBody>
          <a:bodyPr/>
          <a:lstStyle/>
          <a:p>
            <a:r>
              <a:rPr lang="en-US"/>
              <a:t>Before continuing with the request, a Letter of Application must be uploaded, detailing the reason for the Subsequent Injury request. Additional requirements on what to include in the letter can be found on the WCS website**</a:t>
            </a:r>
          </a:p>
        </p:txBody>
      </p:sp>
      <p:sp>
        <p:nvSpPr>
          <p:cNvPr id="3" name="Title 2">
            <a:extLst>
              <a:ext uri="{FF2B5EF4-FFF2-40B4-BE49-F238E27FC236}">
                <a16:creationId xmlns:a16="http://schemas.microsoft.com/office/drawing/2014/main" id="{6A9EA0DB-13EB-76D0-2C1D-507C5AC3A1F2}"/>
              </a:ext>
            </a:extLst>
          </p:cNvPr>
          <p:cNvSpPr>
            <a:spLocks noGrp="1"/>
          </p:cNvSpPr>
          <p:nvPr>
            <p:ph type="title"/>
          </p:nvPr>
        </p:nvSpPr>
        <p:spPr/>
        <p:txBody>
          <a:bodyPr/>
          <a:lstStyle/>
          <a:p>
            <a:r>
              <a:rPr lang="en-US"/>
              <a:t>Part 2 of the D-37 Webform </a:t>
            </a:r>
          </a:p>
        </p:txBody>
      </p:sp>
      <p:pic>
        <p:nvPicPr>
          <p:cNvPr id="8" name="Picture 7">
            <a:extLst>
              <a:ext uri="{FF2B5EF4-FFF2-40B4-BE49-F238E27FC236}">
                <a16:creationId xmlns:a16="http://schemas.microsoft.com/office/drawing/2014/main" id="{874B8FF8-E7DB-D81E-4E16-33809F458D93}"/>
              </a:ext>
            </a:extLst>
          </p:cNvPr>
          <p:cNvPicPr>
            <a:picLocks noChangeAspect="1"/>
          </p:cNvPicPr>
          <p:nvPr/>
        </p:nvPicPr>
        <p:blipFill>
          <a:blip r:embed="rId3"/>
          <a:stretch>
            <a:fillRect/>
          </a:stretch>
        </p:blipFill>
        <p:spPr>
          <a:xfrm>
            <a:off x="953466" y="2165853"/>
            <a:ext cx="10424698" cy="2934048"/>
          </a:xfrm>
          <a:prstGeom prst="rect">
            <a:avLst/>
          </a:prstGeom>
          <a:ln>
            <a:solidFill>
              <a:schemeClr val="accent4"/>
            </a:solidFill>
          </a:ln>
        </p:spPr>
      </p:pic>
      <p:sp>
        <p:nvSpPr>
          <p:cNvPr id="10" name="Text Placeholder 1">
            <a:extLst>
              <a:ext uri="{FF2B5EF4-FFF2-40B4-BE49-F238E27FC236}">
                <a16:creationId xmlns:a16="http://schemas.microsoft.com/office/drawing/2014/main" id="{03B1BA4F-C7D3-9808-97F0-0D5BC3EDC522}"/>
              </a:ext>
            </a:extLst>
          </p:cNvPr>
          <p:cNvSpPr txBox="1">
            <a:spLocks/>
          </p:cNvSpPr>
          <p:nvPr/>
        </p:nvSpPr>
        <p:spPr>
          <a:xfrm>
            <a:off x="609600" y="5521666"/>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**Note to WCS – if you wish to add a link to the page where instructions could be found, it would be beneficial to add those to this slide</a:t>
            </a:r>
          </a:p>
        </p:txBody>
      </p:sp>
    </p:spTree>
    <p:extLst>
      <p:ext uri="{BB962C8B-B14F-4D97-AF65-F5344CB8AC3E}">
        <p14:creationId xmlns:p14="http://schemas.microsoft.com/office/powerpoint/2010/main" val="743307658"/>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ma14="http://schemas.microsoft.com/office/mac/drawingml/2011/main" xmlns:p="http://schemas.openxmlformats.org/presentationml/2006/main" xmlns:r="http://schemas.openxmlformats.org/officeDocument/2006/relationships" xmlns=""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a48c7a-814a-4728-8769-32ee7972030f" xsi:nil="true"/>
    <lcf76f155ced4ddcb4097134ff3c332f xmlns="1eee5c32-2731-447f-9a36-ead02ca9a7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4F2C2C93B85D40908593DBE56458F3" ma:contentTypeVersion="16" ma:contentTypeDescription="Create a new document." ma:contentTypeScope="" ma:versionID="91320b57f4e612a0aa9ae82d93542a45">
  <xsd:schema xmlns:xsd="http://www.w3.org/2001/XMLSchema" xmlns:xs="http://www.w3.org/2001/XMLSchema" xmlns:p="http://schemas.microsoft.com/office/2006/metadata/properties" xmlns:ns2="1eee5c32-2731-447f-9a36-ead02ca9a781" xmlns:ns3="c9a48c7a-814a-4728-8769-32ee7972030f" xmlns:ns4="f94face6-e591-4f21-ba53-d2a44196690b" targetNamespace="http://schemas.microsoft.com/office/2006/metadata/properties" ma:root="true" ma:fieldsID="7fa78ab6b5f98d97bbc19301a27307fc" ns2:_="" ns3:_="" ns4:_="">
    <xsd:import namespace="1eee5c32-2731-447f-9a36-ead02ca9a781"/>
    <xsd:import namespace="c9a48c7a-814a-4728-8769-32ee7972030f"/>
    <xsd:import namespace="f94face6-e591-4f21-ba53-d2a441966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e5c32-2731-447f-9a36-ead02ca9a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39e83f5-da68-4ed3-9d50-d7b0ac448d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8c7a-814a-4728-8769-32ee797203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4e785a-7ace-4d49-a785-7b7468e9ff47}" ma:internalName="TaxCatchAll" ma:showField="CatchAllData" ma:web="f94face6-e591-4f21-ba53-d2a441966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4face6-e591-4f21-ba53-d2a44196690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ection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40E70F-F529-4AFD-8FC2-C37229C3D635}">
  <ds:schemaRefs>
    <ds:schemaRef ds:uri="http://schemas.microsoft.com/sharepoint/v3/contenttype/forms"/>
  </ds:schemaRefs>
</ds:datastoreItem>
</file>

<file path=customXml/itemProps2.xml><?xml version="1.0" encoding="utf-8"?>
<ds:datastoreItem xmlns:ds="http://schemas.openxmlformats.org/officeDocument/2006/customXml" ds:itemID="{99923627-D6DD-45B8-99A4-B4659551484D}">
  <ds:schemaRefs>
    <ds:schemaRef ds:uri="1eee5c32-2731-447f-9a36-ead02ca9a781"/>
    <ds:schemaRef ds:uri="c9a48c7a-814a-4728-8769-32ee7972030f"/>
    <ds:schemaRef ds:uri="f94face6-e591-4f21-ba53-d2a4419669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E51EFD-88B7-4894-AC36-F0C74E061D10}">
  <ds:schemaRefs>
    <ds:schemaRef ds:uri="1eee5c32-2731-447f-9a36-ead02ca9a781"/>
    <ds:schemaRef ds:uri="c9a48c7a-814a-4728-8769-32ee7972030f"/>
    <ds:schemaRef ds:uri="f94face6-e591-4f21-ba53-d2a441966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621</TotalTime>
  <Words>2711</Words>
  <Application>Microsoft Office PowerPoint</Application>
  <PresentationFormat>Widescreen</PresentationFormat>
  <Paragraphs>133</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Franklin Gothic Book</vt:lpstr>
      <vt:lpstr>Gibson</vt:lpstr>
      <vt:lpstr>Gibson Book</vt:lpstr>
      <vt:lpstr>Gibson Medium</vt:lpstr>
      <vt:lpstr>Gibson SemiBold</vt:lpstr>
      <vt:lpstr>1_UPDATED</vt:lpstr>
      <vt:lpstr>D-37 Webform</vt:lpstr>
      <vt:lpstr>D-37 Webform</vt:lpstr>
      <vt:lpstr>The D-37 Webform</vt:lpstr>
      <vt:lpstr>D-37 User Permissions</vt:lpstr>
      <vt:lpstr>Navigating to the D-37 Webform</vt:lpstr>
      <vt:lpstr>Claim Search on the D-37 Webform</vt:lpstr>
      <vt:lpstr>Claim Search on the D-37 Webform</vt:lpstr>
      <vt:lpstr>Part 1 of the D-37 Webform </vt:lpstr>
      <vt:lpstr>Part 2 of the D-37 Webform </vt:lpstr>
      <vt:lpstr>Uploading Documents on the Webform </vt:lpstr>
      <vt:lpstr>Uploading Documents on the Webform </vt:lpstr>
      <vt:lpstr>Question: How will D-37 reimbursement requests for Subsequent Injury be submitted?  </vt:lpstr>
      <vt:lpstr>Part 3 of the D-37 Webform </vt:lpstr>
      <vt:lpstr>Part 3 of the D-37 Webform </vt:lpstr>
      <vt:lpstr>Part 4 of the D-37 Webform </vt:lpstr>
      <vt:lpstr>Parts 5 through 7 of the D-37 Webform </vt:lpstr>
      <vt:lpstr>Part 8 of the D-37 Webform </vt:lpstr>
      <vt:lpstr>Part 8 of the D-37 Webform </vt:lpstr>
      <vt:lpstr>D-37 Webform Confirmation </vt:lpstr>
      <vt:lpstr>D-37 (Subsequent Injury) Webform Submissions</vt:lpstr>
      <vt:lpstr>D-37 (Subsequent Injury) Webform</vt:lpstr>
      <vt:lpstr>Question: Who should be contacted regarding user permissions?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Blanca Villarreal-Rodriguez</cp:lastModifiedBy>
  <cp:revision>15</cp:revision>
  <dcterms:created xsi:type="dcterms:W3CDTF">2023-08-31T18:52:05Z</dcterms:created>
  <dcterms:modified xsi:type="dcterms:W3CDTF">2025-05-13T19:26:17Z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0x0101007C4F2C2C93B85D40908593DBE56458F3</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